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4CBF2-8155-401A-87C7-93CAEFA6AE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57DB549D-8D2D-46C0-9434-9E77542435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0A98263A-F207-4D54-B2A8-0720B9D60297}"/>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5" name="Footer Placeholder 4">
            <a:extLst>
              <a:ext uri="{FF2B5EF4-FFF2-40B4-BE49-F238E27FC236}">
                <a16:creationId xmlns:a16="http://schemas.microsoft.com/office/drawing/2014/main" id="{D32BC37D-7BDA-46E2-81F4-08314F45CC57}"/>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B6969162-FB48-409C-8CDD-95EF27896787}"/>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3271871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BA53E-5D3C-408C-AEF9-E80544FF0CCD}"/>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408F2C8F-94F1-42B4-B2C9-D905376162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9DA82D3E-3255-4C47-A6CD-591DC2FE7CEC}"/>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5" name="Footer Placeholder 4">
            <a:extLst>
              <a:ext uri="{FF2B5EF4-FFF2-40B4-BE49-F238E27FC236}">
                <a16:creationId xmlns:a16="http://schemas.microsoft.com/office/drawing/2014/main" id="{0ADBB0A0-4557-475B-ABDE-262EC4C0C7D4}"/>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BB940C9E-B30B-4199-8F03-4A8A0CDB99DB}"/>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414865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24E4D1-9D25-4CD9-A3CA-AE7872F35E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BABB6F88-F95E-4659-852A-24CFF298F5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5091B965-2FD2-43EF-A489-AF3690D1214F}"/>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5" name="Footer Placeholder 4">
            <a:extLst>
              <a:ext uri="{FF2B5EF4-FFF2-40B4-BE49-F238E27FC236}">
                <a16:creationId xmlns:a16="http://schemas.microsoft.com/office/drawing/2014/main" id="{1F14878B-8836-419D-ABC8-B3163CC6D79A}"/>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38420947-4675-47A7-B5D9-72C9B8C6CB18}"/>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1710738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D3635-A4AD-476E-92C9-387372791D24}"/>
              </a:ext>
            </a:extLst>
          </p:cNvPr>
          <p:cNvSpPr>
            <a:spLocks noGrp="1"/>
          </p:cNvSpPr>
          <p:nvPr>
            <p:ph type="title"/>
          </p:nvPr>
        </p:nvSpPr>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38F455F8-58CC-4EB9-9705-41DA787A08C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1C985746-6D48-4E89-ACC4-133A3C76EA7F}"/>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5" name="Footer Placeholder 4">
            <a:extLst>
              <a:ext uri="{FF2B5EF4-FFF2-40B4-BE49-F238E27FC236}">
                <a16:creationId xmlns:a16="http://schemas.microsoft.com/office/drawing/2014/main" id="{18D4C22B-598F-4811-8C16-C2BD5CB359CB}"/>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450F3D22-F483-4751-84D4-D4C503DC5BFE}"/>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2093719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0E6DA-4367-4A39-9CCF-AD050C60D84A}"/>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AC0D3E4D-135D-49F7-9AA7-DE3905C83B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0F7D52EE-EB67-435F-8AB5-65BEE25466A6}"/>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5" name="Footer Placeholder 4">
            <a:extLst>
              <a:ext uri="{FF2B5EF4-FFF2-40B4-BE49-F238E27FC236}">
                <a16:creationId xmlns:a16="http://schemas.microsoft.com/office/drawing/2014/main" id="{74647C43-8ED3-47EB-A60A-FF772DD441F8}"/>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63719A86-2EC3-46EA-8091-DC35E978DBB9}"/>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405258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41FBE-9F27-45E1-A9B8-A866452485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DEC796E1-07D3-4E7A-A8DD-0357ACC155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78C809-0767-4AEC-A383-2A58F1D4A399}"/>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5" name="Footer Placeholder 4">
            <a:extLst>
              <a:ext uri="{FF2B5EF4-FFF2-40B4-BE49-F238E27FC236}">
                <a16:creationId xmlns:a16="http://schemas.microsoft.com/office/drawing/2014/main" id="{287C0C96-D5E1-4AD5-A431-88F298AAAEE4}"/>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A79D829B-2C6D-4A55-9363-0A976DB62171}"/>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115300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215FD-BC73-45F8-87A5-493F3CDB866E}"/>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31D1B5FB-EF79-4C9E-A229-32D6E20EE3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1937851F-652A-41B7-958B-39EA215D71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38E6A199-D67A-46BE-87A3-F40FEC559433}"/>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6" name="Footer Placeholder 5">
            <a:extLst>
              <a:ext uri="{FF2B5EF4-FFF2-40B4-BE49-F238E27FC236}">
                <a16:creationId xmlns:a16="http://schemas.microsoft.com/office/drawing/2014/main" id="{8BFDDE8D-CF3F-4539-9B0F-3A3649100F1F}"/>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94879E1B-C619-44D9-B934-A117C682CECA}"/>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242957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AA81-D9E8-4076-971C-674CF4542081}"/>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578584AA-D127-4792-9053-80469AE812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49847E-02CE-47EF-B547-C3BFC31EB1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8FF6987F-AE49-4E9B-8B83-0BCB96F642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4E8CDE-C9F3-4DC0-B150-DC5879BE6B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7EB9D82D-3E8F-4EAD-B2C7-4FFA5F1768DA}"/>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8" name="Footer Placeholder 7">
            <a:extLst>
              <a:ext uri="{FF2B5EF4-FFF2-40B4-BE49-F238E27FC236}">
                <a16:creationId xmlns:a16="http://schemas.microsoft.com/office/drawing/2014/main" id="{9BF55A33-8C89-4EF2-966F-1893738F9532}"/>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DD445B21-7AE5-41D4-9899-B0C03548B5E2}"/>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3833075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0AD0A-21DF-4EBA-8B65-208452995F18}"/>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6E6786EA-D3AE-46CE-8742-55C9F73C293C}"/>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4" name="Footer Placeholder 3">
            <a:extLst>
              <a:ext uri="{FF2B5EF4-FFF2-40B4-BE49-F238E27FC236}">
                <a16:creationId xmlns:a16="http://schemas.microsoft.com/office/drawing/2014/main" id="{165EBA7E-8F9E-4165-AF87-F0C35A8DA861}"/>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64C69AFE-7181-4B1F-8408-F45493E275C7}"/>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1907191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4ACE8E-8A60-428F-9E68-387EEA7D482D}"/>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3" name="Footer Placeholder 2">
            <a:extLst>
              <a:ext uri="{FF2B5EF4-FFF2-40B4-BE49-F238E27FC236}">
                <a16:creationId xmlns:a16="http://schemas.microsoft.com/office/drawing/2014/main" id="{7FEA3124-58E9-482A-802A-4A66AD0DB927}"/>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110F5189-F633-4818-A249-F118CC406B1C}"/>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2954049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C6CF1-FC5F-4D3A-A0E5-8E579537CD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E45AD3E2-5908-47AD-99FC-FE065FC4A6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706D8648-5D7F-4FA7-A97C-95927FCE33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69C71F-D485-4F2C-934B-20903559EC76}"/>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6" name="Footer Placeholder 5">
            <a:extLst>
              <a:ext uri="{FF2B5EF4-FFF2-40B4-BE49-F238E27FC236}">
                <a16:creationId xmlns:a16="http://schemas.microsoft.com/office/drawing/2014/main" id="{28A02178-BAE2-476F-A1F9-74A88486F84B}"/>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796045E1-F76B-4317-AA1D-C581CCBD58F4}"/>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2684512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CC5A-62FB-4D3A-BBAE-A0557E65BB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277BA287-E3C2-43B2-8E60-C9262B92D3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a-IR"/>
          </a:p>
        </p:txBody>
      </p:sp>
      <p:sp>
        <p:nvSpPr>
          <p:cNvPr id="4" name="Text Placeholder 3">
            <a:extLst>
              <a:ext uri="{FF2B5EF4-FFF2-40B4-BE49-F238E27FC236}">
                <a16:creationId xmlns:a16="http://schemas.microsoft.com/office/drawing/2014/main" id="{73F3AA4F-CED2-4EFA-A355-39920F47FD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4F7C71-15B1-45A1-BD83-E5E94181BBFB}"/>
              </a:ext>
            </a:extLst>
          </p:cNvPr>
          <p:cNvSpPr>
            <a:spLocks noGrp="1"/>
          </p:cNvSpPr>
          <p:nvPr>
            <p:ph type="dt" sz="half" idx="10"/>
          </p:nvPr>
        </p:nvSpPr>
        <p:spPr/>
        <p:txBody>
          <a:bodyPr/>
          <a:lstStyle/>
          <a:p>
            <a:fld id="{794E7E6C-483A-490C-A159-10C34D1624DF}" type="datetimeFigureOut">
              <a:rPr lang="fa-IR" smtClean="0"/>
              <a:t>06/09/1442</a:t>
            </a:fld>
            <a:endParaRPr lang="fa-IR"/>
          </a:p>
        </p:txBody>
      </p:sp>
      <p:sp>
        <p:nvSpPr>
          <p:cNvPr id="6" name="Footer Placeholder 5">
            <a:extLst>
              <a:ext uri="{FF2B5EF4-FFF2-40B4-BE49-F238E27FC236}">
                <a16:creationId xmlns:a16="http://schemas.microsoft.com/office/drawing/2014/main" id="{9CA2F212-D021-4D9D-B3E8-60C53D83BF32}"/>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C62B4FBF-4B7A-4E39-B944-CC4CA85F0C08}"/>
              </a:ext>
            </a:extLst>
          </p:cNvPr>
          <p:cNvSpPr>
            <a:spLocks noGrp="1"/>
          </p:cNvSpPr>
          <p:nvPr>
            <p:ph type="sldNum" sz="quarter" idx="12"/>
          </p:nvPr>
        </p:nvSpPr>
        <p:spPr/>
        <p:txBody>
          <a:bodyPr/>
          <a:lstStyle/>
          <a:p>
            <a:fld id="{DF9A3085-B4D3-4C7D-91DF-91F687D1B372}" type="slidenum">
              <a:rPr lang="fa-IR" smtClean="0"/>
              <a:t>‹#›</a:t>
            </a:fld>
            <a:endParaRPr lang="fa-IR"/>
          </a:p>
        </p:txBody>
      </p:sp>
    </p:spTree>
    <p:extLst>
      <p:ext uri="{BB962C8B-B14F-4D97-AF65-F5344CB8AC3E}">
        <p14:creationId xmlns:p14="http://schemas.microsoft.com/office/powerpoint/2010/main" val="2039040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2EDA5D-2A58-4764-B98C-5DB296C165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fa-IR" dirty="0"/>
          </a:p>
        </p:txBody>
      </p:sp>
      <p:sp>
        <p:nvSpPr>
          <p:cNvPr id="3" name="Text Placeholder 2">
            <a:extLst>
              <a:ext uri="{FF2B5EF4-FFF2-40B4-BE49-F238E27FC236}">
                <a16:creationId xmlns:a16="http://schemas.microsoft.com/office/drawing/2014/main" id="{324BF447-117C-4163-9FA5-B03F4A5540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a-IR" dirty="0"/>
          </a:p>
        </p:txBody>
      </p:sp>
      <p:sp>
        <p:nvSpPr>
          <p:cNvPr id="4" name="Date Placeholder 3">
            <a:extLst>
              <a:ext uri="{FF2B5EF4-FFF2-40B4-BE49-F238E27FC236}">
                <a16:creationId xmlns:a16="http://schemas.microsoft.com/office/drawing/2014/main" id="{37177AEE-9254-412E-B054-AFCCB796C6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E7E6C-483A-490C-A159-10C34D1624DF}" type="datetimeFigureOut">
              <a:rPr lang="fa-IR" smtClean="0"/>
              <a:t>06/09/1442</a:t>
            </a:fld>
            <a:endParaRPr lang="fa-IR"/>
          </a:p>
        </p:txBody>
      </p:sp>
      <p:sp>
        <p:nvSpPr>
          <p:cNvPr id="5" name="Footer Placeholder 4">
            <a:extLst>
              <a:ext uri="{FF2B5EF4-FFF2-40B4-BE49-F238E27FC236}">
                <a16:creationId xmlns:a16="http://schemas.microsoft.com/office/drawing/2014/main" id="{8042B2CA-A704-4EAD-8804-461E4FC581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CC7B54A5-71E1-48DD-A7DF-8569B25E0B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A3085-B4D3-4C7D-91DF-91F687D1B372}" type="slidenum">
              <a:rPr lang="fa-IR" smtClean="0"/>
              <a:t>‹#›</a:t>
            </a:fld>
            <a:endParaRPr lang="fa-IR"/>
          </a:p>
        </p:txBody>
      </p:sp>
    </p:spTree>
    <p:extLst>
      <p:ext uri="{BB962C8B-B14F-4D97-AF65-F5344CB8AC3E}">
        <p14:creationId xmlns:p14="http://schemas.microsoft.com/office/powerpoint/2010/main" val="93482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just"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just"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just"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just"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just"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drlink.ir/blog/the-ability-to-tell-bad-news-to-the-patient"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19C0C-BA4C-44AA-A4E5-9F6D7FB24768}"/>
              </a:ext>
            </a:extLst>
          </p:cNvPr>
          <p:cNvSpPr>
            <a:spLocks noGrp="1"/>
          </p:cNvSpPr>
          <p:nvPr>
            <p:ph type="title"/>
          </p:nvPr>
        </p:nvSpPr>
        <p:spPr/>
        <p:txBody>
          <a:bodyPr/>
          <a:lstStyle/>
          <a:p>
            <a:pPr marR="0" rtl="1"/>
            <a:r>
              <a:rPr lang="fa-IR" b="0" i="0" u="none" strike="noStrike" kern="1400" baseline="0" dirty="0">
                <a:solidFill>
                  <a:srgbClr val="FF0000"/>
                </a:solidFill>
                <a:cs typeface="B Titr" panose="00000700000000000000" pitchFamily="2" charset="-78"/>
              </a:rPr>
              <a:t>خبر بد</a:t>
            </a:r>
          </a:p>
        </p:txBody>
      </p:sp>
      <p:sp>
        <p:nvSpPr>
          <p:cNvPr id="3" name="Text Placeholder 2">
            <a:extLst>
              <a:ext uri="{FF2B5EF4-FFF2-40B4-BE49-F238E27FC236}">
                <a16:creationId xmlns:a16="http://schemas.microsoft.com/office/drawing/2014/main" id="{564FB3B4-170C-4E25-A3A4-8EE36242F98B}"/>
              </a:ext>
            </a:extLst>
          </p:cNvPr>
          <p:cNvSpPr>
            <a:spLocks noGrp="1"/>
          </p:cNvSpPr>
          <p:nvPr>
            <p:ph type="body" idx="1"/>
          </p:nvPr>
        </p:nvSpPr>
        <p:spPr/>
        <p:txBody>
          <a:bodyPr/>
          <a:lstStyle/>
          <a:p>
            <a:endParaRPr lang="fa-IR" dirty="0"/>
          </a:p>
        </p:txBody>
      </p:sp>
    </p:spTree>
    <p:extLst>
      <p:ext uri="{BB962C8B-B14F-4D97-AF65-F5344CB8AC3E}">
        <p14:creationId xmlns:p14="http://schemas.microsoft.com/office/powerpoint/2010/main" val="4171504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E6D7-C015-434F-A5AA-B4786BAA2868}"/>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اهمیت دادن به احساسات بیمار</a:t>
            </a:r>
            <a:endParaRPr lang="en-US" b="0" i="0" u="none" strike="noStrike" kern="1400" baseline="0">
              <a:solidFill>
                <a:srgbClr val="273F5B"/>
              </a:solidFill>
              <a:latin typeface="behdad"/>
              <a:cs typeface="B Titr" panose="00000700000000000000" pitchFamily="2" charset="-78"/>
            </a:endParaRPr>
          </a:p>
        </p:txBody>
      </p:sp>
      <p:sp>
        <p:nvSpPr>
          <p:cNvPr id="3" name="Text Placeholder 2">
            <a:extLst>
              <a:ext uri="{FF2B5EF4-FFF2-40B4-BE49-F238E27FC236}">
                <a16:creationId xmlns:a16="http://schemas.microsoft.com/office/drawing/2014/main" id="{1D4A3380-AFE2-40F6-B292-514A47AAFBB5}"/>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یک موضوع </a:t>
            </a:r>
            <a:r>
              <a:rPr lang="fa-IR" b="0" i="0" u="none" strike="noStrike" baseline="0" dirty="0">
                <a:solidFill>
                  <a:srgbClr val="FF0000"/>
                </a:solidFill>
                <a:cs typeface="B Nazanin" panose="00000400000000000000" pitchFamily="2" charset="-78"/>
              </a:rPr>
              <a:t>بسیار مهم </a:t>
            </a:r>
            <a:r>
              <a:rPr lang="fa-IR" b="0" i="0" u="none" strike="noStrike" baseline="0" dirty="0">
                <a:solidFill>
                  <a:srgbClr val="000000"/>
                </a:solidFill>
                <a:cs typeface="B Nazanin" panose="00000400000000000000" pitchFamily="2" charset="-78"/>
              </a:rPr>
              <a:t>توجه به </a:t>
            </a:r>
            <a:r>
              <a:rPr lang="fa-IR" b="0" i="0" u="none" strike="noStrike" baseline="0" dirty="0">
                <a:solidFill>
                  <a:srgbClr val="FF0000"/>
                </a:solidFill>
                <a:cs typeface="B Nazanin" panose="00000400000000000000" pitchFamily="2" charset="-78"/>
              </a:rPr>
              <a:t>احساسات بیماران و همچنین پاسخ مناسب به احساسات </a:t>
            </a:r>
            <a:r>
              <a:rPr lang="fa-IR" b="0" i="0" u="none" strike="noStrike" baseline="0" dirty="0">
                <a:solidFill>
                  <a:srgbClr val="000000"/>
                </a:solidFill>
                <a:cs typeface="B Nazanin" panose="00000400000000000000" pitchFamily="2" charset="-78"/>
              </a:rPr>
              <a:t>آنهاست.</a:t>
            </a:r>
          </a:p>
          <a:p>
            <a:pPr marR="0" lvl="0" rtl="1"/>
            <a:r>
              <a:rPr lang="fa-IR" b="0" i="0" u="none" strike="noStrike" baseline="0" dirty="0">
                <a:solidFill>
                  <a:srgbClr val="000000"/>
                </a:solidFill>
                <a:cs typeface="B Nazanin" panose="00000400000000000000" pitchFamily="2" charset="-78"/>
              </a:rPr>
              <a:t>در واقع می توان گفت </a:t>
            </a:r>
            <a:r>
              <a:rPr lang="fa-IR" b="0" i="0" u="none" strike="noStrike" baseline="0" dirty="0">
                <a:solidFill>
                  <a:srgbClr val="FF0000"/>
                </a:solidFill>
                <a:cs typeface="B Nazanin" panose="00000400000000000000" pitchFamily="2" charset="-78"/>
              </a:rPr>
              <a:t>بخش بسیار مهمی </a:t>
            </a:r>
            <a:r>
              <a:rPr lang="fa-IR" b="0" i="0" u="none" strike="noStrike" baseline="0" dirty="0">
                <a:solidFill>
                  <a:srgbClr val="000000"/>
                </a:solidFill>
                <a:cs typeface="B Nazanin" panose="00000400000000000000" pitchFamily="2" charset="-78"/>
              </a:rPr>
              <a:t>از مدیریت دادن خبر بد به بیمار </a:t>
            </a:r>
            <a:r>
              <a:rPr lang="fa-IR" b="0" i="0" u="none" strike="noStrike" baseline="0" dirty="0">
                <a:solidFill>
                  <a:srgbClr val="FF0000"/>
                </a:solidFill>
                <a:cs typeface="B Nazanin" panose="00000400000000000000" pitchFamily="2" charset="-78"/>
              </a:rPr>
              <a:t>پاسخ مناسب به احساسات </a:t>
            </a:r>
            <a:r>
              <a:rPr lang="fa-IR" b="0" i="0" u="none" strike="noStrike" baseline="0" dirty="0">
                <a:solidFill>
                  <a:srgbClr val="000000"/>
                </a:solidFill>
                <a:cs typeface="B Nazanin" panose="00000400000000000000" pitchFamily="2" charset="-78"/>
              </a:rPr>
              <a:t>بیماران است.</a:t>
            </a:r>
            <a:r>
              <a:rPr lang="fa-IR" b="0" i="0" u="none" strike="noStrike" baseline="0" dirty="0">
                <a:solidFill>
                  <a:srgbClr val="000000"/>
                </a:solidFill>
                <a:latin typeface="Calibri" panose="020F0502020204030204" pitchFamily="34" charset="0"/>
                <a:cs typeface="B Nazanin" panose="00000400000000000000" pitchFamily="2" charset="-78"/>
              </a:rPr>
              <a:t> </a:t>
            </a:r>
          </a:p>
          <a:p>
            <a:pPr marR="0" lvl="0" rtl="1"/>
            <a:r>
              <a:rPr lang="fa-IR" b="0" i="0" u="none" strike="noStrike" baseline="0" dirty="0">
                <a:solidFill>
                  <a:srgbClr val="000000"/>
                </a:solidFill>
                <a:cs typeface="B Nazanin" panose="00000400000000000000" pitchFamily="2" charset="-78"/>
              </a:rPr>
              <a:t>البته تنها </a:t>
            </a:r>
            <a:r>
              <a:rPr lang="fa-IR" b="0" i="0" u="none" strike="noStrike" baseline="0" dirty="0">
                <a:solidFill>
                  <a:srgbClr val="FF0000"/>
                </a:solidFill>
                <a:cs typeface="B Nazanin" panose="00000400000000000000" pitchFamily="2" charset="-78"/>
              </a:rPr>
              <a:t>بیان</a:t>
            </a:r>
            <a:r>
              <a:rPr lang="fa-IR" b="0" i="0" u="none" strike="noStrike" baseline="0" dirty="0">
                <a:solidFill>
                  <a:srgbClr val="000000"/>
                </a:solidFill>
                <a:cs typeface="B Nazanin" panose="00000400000000000000" pitchFamily="2" charset="-78"/>
              </a:rPr>
              <a:t> این موضوع راحت است و مسلما </a:t>
            </a:r>
            <a:r>
              <a:rPr lang="fa-IR" b="0" i="0" u="none" strike="noStrike" baseline="0" dirty="0">
                <a:solidFill>
                  <a:srgbClr val="FF0000"/>
                </a:solidFill>
                <a:cs typeface="B Nazanin" panose="00000400000000000000" pitchFamily="2" charset="-78"/>
              </a:rPr>
              <a:t>اجرایی</a:t>
            </a:r>
            <a:r>
              <a:rPr lang="fa-IR" b="0" i="0" u="none" strike="noStrike" baseline="0" dirty="0">
                <a:solidFill>
                  <a:srgbClr val="000000"/>
                </a:solidFill>
                <a:cs typeface="B Nazanin" panose="00000400000000000000" pitchFamily="2" charset="-78"/>
              </a:rPr>
              <a:t> نمودن آن نیاز به </a:t>
            </a:r>
            <a:r>
              <a:rPr lang="fa-IR" b="1" i="0" u="none" strike="noStrike" baseline="0" dirty="0">
                <a:solidFill>
                  <a:srgbClr val="FF0000"/>
                </a:solidFill>
                <a:cs typeface="B Nazanin" panose="00000400000000000000" pitchFamily="2" charset="-78"/>
              </a:rPr>
              <a:t>تجربه و گفت وگوهای زیادی</a:t>
            </a:r>
            <a:r>
              <a:rPr lang="fa-IR" b="0" i="0" u="none" strike="noStrike" baseline="0" dirty="0">
                <a:solidFill>
                  <a:srgbClr val="FF0000"/>
                </a:solidFill>
                <a:cs typeface="B Nazanin" panose="00000400000000000000" pitchFamily="2" charset="-78"/>
              </a:rPr>
              <a:t> </a:t>
            </a:r>
            <a:r>
              <a:rPr lang="fa-IR" b="0" i="0" u="none" strike="noStrike" baseline="0" dirty="0">
                <a:solidFill>
                  <a:srgbClr val="000000"/>
                </a:solidFill>
                <a:cs typeface="B Nazanin" panose="00000400000000000000" pitchFamily="2" charset="-78"/>
              </a:rPr>
              <a:t>دارد. </a:t>
            </a:r>
          </a:p>
          <a:p>
            <a:pPr marR="0" lvl="0" rtl="1"/>
            <a:r>
              <a:rPr lang="fa-IR" b="0" i="0" u="none" strike="noStrike" baseline="0" dirty="0">
                <a:solidFill>
                  <a:srgbClr val="000000"/>
                </a:solidFill>
                <a:cs typeface="B Nazanin" panose="00000400000000000000" pitchFamily="2" charset="-78"/>
              </a:rPr>
              <a:t>توجه به احساسات بیماران </a:t>
            </a:r>
            <a:r>
              <a:rPr lang="fa-IR" b="0" i="0" u="none" strike="noStrike" baseline="0" dirty="0">
                <a:solidFill>
                  <a:srgbClr val="FF0000"/>
                </a:solidFill>
                <a:cs typeface="B Nazanin" panose="00000400000000000000" pitchFamily="2" charset="-78"/>
              </a:rPr>
              <a:t>تاثیر بسیار زیادی در نتیجه گفت و گو </a:t>
            </a:r>
            <a:r>
              <a:rPr lang="fa-IR" b="0" i="0" u="none" strike="noStrike" baseline="0" dirty="0">
                <a:solidFill>
                  <a:srgbClr val="000000"/>
                </a:solidFill>
                <a:cs typeface="B Nazanin" panose="00000400000000000000" pitchFamily="2" charset="-78"/>
              </a:rPr>
              <a:t>خواهد داشت</a:t>
            </a:r>
            <a:r>
              <a:rPr lang="en-US" b="0" i="0" u="none" strike="noStrike" baseline="0" dirty="0">
                <a:solidFill>
                  <a:srgbClr val="000000"/>
                </a:solidFill>
                <a:cs typeface="B Nazanin" panose="00000400000000000000" pitchFamily="2" charset="-78"/>
              </a:rPr>
              <a:t>.</a:t>
            </a:r>
          </a:p>
        </p:txBody>
      </p:sp>
    </p:spTree>
    <p:extLst>
      <p:ext uri="{BB962C8B-B14F-4D97-AF65-F5344CB8AC3E}">
        <p14:creationId xmlns:p14="http://schemas.microsoft.com/office/powerpoint/2010/main" val="204862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8BD33-DE22-4456-820F-35C84B01BA39}"/>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اگر بیمار گریه کرد چه کار کنیم؟</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4D431777-21D7-4779-B28F-5562E3848AFC}"/>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گاهی اوقات ممکن است با وجود رعایت نکات گفته شده بیمار شروع به گریه کردن نماید؛ بهترین اقدام در این لحظه </a:t>
            </a:r>
            <a:r>
              <a:rPr lang="fa-IR" b="0" i="0" u="none" strike="noStrike" baseline="0" dirty="0">
                <a:solidFill>
                  <a:srgbClr val="FF0000"/>
                </a:solidFill>
                <a:cs typeface="B Nazanin" panose="00000400000000000000" pitchFamily="2" charset="-78"/>
              </a:rPr>
              <a:t>صبر کردن تا اتمام گریه بیمار </a:t>
            </a:r>
            <a:r>
              <a:rPr lang="fa-IR" b="0" i="0" u="none" strike="noStrike" baseline="0" dirty="0">
                <a:solidFill>
                  <a:srgbClr val="000000"/>
                </a:solidFill>
                <a:cs typeface="B Nazanin" panose="00000400000000000000" pitchFamily="2" charset="-78"/>
              </a:rPr>
              <a:t>است.</a:t>
            </a:r>
          </a:p>
          <a:p>
            <a:pPr marR="0" lvl="0" rtl="1"/>
            <a:r>
              <a:rPr lang="fa-IR" b="0" i="0" u="none" strike="noStrike" baseline="0" dirty="0">
                <a:solidFill>
                  <a:srgbClr val="000000"/>
                </a:solidFill>
                <a:cs typeface="B Nazanin" panose="00000400000000000000" pitchFamily="2" charset="-78"/>
              </a:rPr>
              <a:t>البته می توان به عنوان </a:t>
            </a:r>
            <a:r>
              <a:rPr lang="fa-IR" b="0" i="0" u="none" strike="noStrike" baseline="0" dirty="0">
                <a:solidFill>
                  <a:srgbClr val="FF0000"/>
                </a:solidFill>
                <a:cs typeface="B Nazanin" panose="00000400000000000000" pitchFamily="2" charset="-78"/>
              </a:rPr>
              <a:t>دلسوزی</a:t>
            </a:r>
            <a:r>
              <a:rPr lang="fa-IR" b="0" i="0" u="none" strike="noStrike" baseline="0" dirty="0">
                <a:solidFill>
                  <a:srgbClr val="000000"/>
                </a:solidFill>
                <a:cs typeface="B Nazanin" panose="00000400000000000000" pitchFamily="2" charset="-78"/>
              </a:rPr>
              <a:t> یک </a:t>
            </a:r>
            <a:r>
              <a:rPr lang="fa-IR" b="0" i="0" u="none" strike="noStrike" baseline="0" dirty="0">
                <a:solidFill>
                  <a:srgbClr val="FF0000"/>
                </a:solidFill>
                <a:cs typeface="B Nazanin" panose="00000400000000000000" pitchFamily="2" charset="-78"/>
              </a:rPr>
              <a:t>دستمال کاغذی </a:t>
            </a:r>
            <a:r>
              <a:rPr lang="fa-IR" b="0" i="0" u="none" strike="noStrike" baseline="0" dirty="0">
                <a:solidFill>
                  <a:srgbClr val="000000"/>
                </a:solidFill>
                <a:cs typeface="B Nazanin" panose="00000400000000000000" pitchFamily="2" charset="-78"/>
              </a:rPr>
              <a:t>را به بیمار داد.</a:t>
            </a:r>
          </a:p>
          <a:p>
            <a:pPr marR="0" lvl="0" rtl="1"/>
            <a:r>
              <a:rPr lang="fa-IR" b="0" i="0" u="none" strike="noStrike" baseline="0" dirty="0">
                <a:solidFill>
                  <a:srgbClr val="000000"/>
                </a:solidFill>
                <a:cs typeface="B Nazanin" panose="00000400000000000000" pitchFamily="2" charset="-78"/>
              </a:rPr>
              <a:t> اما آنچه اهمیت دارد </a:t>
            </a:r>
            <a:r>
              <a:rPr lang="fa-IR" b="0" i="0" u="none" strike="noStrike" baseline="0" dirty="0">
                <a:solidFill>
                  <a:srgbClr val="FF0000"/>
                </a:solidFill>
                <a:cs typeface="B Nazanin" panose="00000400000000000000" pitchFamily="2" charset="-78"/>
              </a:rPr>
              <a:t>ترک نکردن </a:t>
            </a:r>
            <a:r>
              <a:rPr lang="fa-IR" b="0" i="0" u="none" strike="noStrike" baseline="0" dirty="0">
                <a:solidFill>
                  <a:srgbClr val="000000"/>
                </a:solidFill>
                <a:cs typeface="B Nazanin" panose="00000400000000000000" pitchFamily="2" charset="-78"/>
              </a:rPr>
              <a:t>بیمار و توجه کردن به او در زمان گریه است.</a:t>
            </a:r>
          </a:p>
          <a:p>
            <a:pPr marR="0" lvl="0" rtl="1"/>
            <a:r>
              <a:rPr lang="fa-IR" b="0" i="0" u="none" strike="noStrike" baseline="0" dirty="0">
                <a:solidFill>
                  <a:srgbClr val="000000"/>
                </a:solidFill>
                <a:cs typeface="B Nazanin" panose="00000400000000000000" pitchFamily="2" charset="-78"/>
              </a:rPr>
              <a:t> در </a:t>
            </a:r>
            <a:r>
              <a:rPr lang="fa-IR" b="0" i="0" u="none" strike="noStrike" baseline="0" dirty="0">
                <a:solidFill>
                  <a:srgbClr val="FF0000"/>
                </a:solidFill>
                <a:cs typeface="B Nazanin" panose="00000400000000000000" pitchFamily="2" charset="-78"/>
              </a:rPr>
              <a:t>اغلب اوقات </a:t>
            </a:r>
            <a:r>
              <a:rPr lang="fa-IR" b="0" i="0" u="none" strike="noStrike" baseline="0" dirty="0">
                <a:solidFill>
                  <a:srgbClr val="000000"/>
                </a:solidFill>
                <a:cs typeface="B Nazanin" panose="00000400000000000000" pitchFamily="2" charset="-78"/>
              </a:rPr>
              <a:t>بیمار از ادامه دادن گریه خود در حضور پزشک </a:t>
            </a:r>
            <a:r>
              <a:rPr lang="fa-IR" b="0" i="0" u="none" strike="noStrike" baseline="0" dirty="0">
                <a:solidFill>
                  <a:srgbClr val="FF0000"/>
                </a:solidFill>
                <a:cs typeface="B Nazanin" panose="00000400000000000000" pitchFamily="2" charset="-78"/>
              </a:rPr>
              <a:t>خجالت می کشد </a:t>
            </a:r>
            <a:r>
              <a:rPr lang="fa-IR" b="0" i="0" u="none" strike="noStrike" baseline="0" dirty="0">
                <a:solidFill>
                  <a:srgbClr val="000000"/>
                </a:solidFill>
                <a:cs typeface="B Nazanin" panose="00000400000000000000" pitchFamily="2" charset="-78"/>
              </a:rPr>
              <a:t>و این گریه مدت زمان زیادی ادامه پیدا نمی کند.</a:t>
            </a:r>
          </a:p>
          <a:p>
            <a:pPr marR="0" lvl="0" rtl="1"/>
            <a:r>
              <a:rPr lang="fa-IR" b="0" i="0" u="none" strike="noStrike" baseline="0" dirty="0">
                <a:solidFill>
                  <a:srgbClr val="000000"/>
                </a:solidFill>
                <a:cs typeface="B Nazanin" panose="00000400000000000000" pitchFamily="2" charset="-78"/>
              </a:rPr>
              <a:t>بنابراین </a:t>
            </a:r>
            <a:r>
              <a:rPr lang="fa-IR" b="0" i="0" u="none" strike="noStrike" baseline="0" dirty="0">
                <a:solidFill>
                  <a:srgbClr val="FF0000"/>
                </a:solidFill>
                <a:cs typeface="B Nazanin" panose="00000400000000000000" pitchFamily="2" charset="-78"/>
              </a:rPr>
              <a:t>منطقی ترین اقدام صبر کردن </a:t>
            </a:r>
            <a:r>
              <a:rPr lang="fa-IR" b="0" i="0" u="none" strike="noStrike" baseline="0" dirty="0">
                <a:solidFill>
                  <a:srgbClr val="000000"/>
                </a:solidFill>
                <a:cs typeface="B Nazanin" panose="00000400000000000000" pitchFamily="2" charset="-78"/>
              </a:rPr>
              <a:t>تا اتمام گریه بیمار است</a:t>
            </a:r>
            <a:r>
              <a:rPr lang="en-US" b="0" i="0" u="none" strike="noStrike" baseline="0" dirty="0">
                <a:solidFill>
                  <a:srgbClr val="000000"/>
                </a:solidFill>
                <a:cs typeface="B Nazanin" panose="00000400000000000000" pitchFamily="2" charset="-78"/>
              </a:rPr>
              <a:t>.</a:t>
            </a:r>
            <a:endParaRPr lang="en-US"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2167791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BEF74-C543-4579-99DD-F70A19D5F890}"/>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توجه به لحظه ی دادن خبر بد به بیمار</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BDA171D1-8261-44C7-B5D0-F502AE6EBE26}"/>
              </a:ext>
            </a:extLst>
          </p:cNvPr>
          <p:cNvSpPr>
            <a:spLocks noGrp="1"/>
          </p:cNvSpPr>
          <p:nvPr>
            <p:ph type="body" idx="1"/>
          </p:nvPr>
        </p:nvSpPr>
        <p:spPr/>
        <p:txBody>
          <a:bodyPr/>
          <a:lstStyle/>
          <a:p>
            <a:pPr algn="r" rtl="1">
              <a:lnSpc>
                <a:spcPct val="150000"/>
              </a:lnSpc>
              <a:spcBef>
                <a:spcPts val="200"/>
              </a:spcBef>
            </a:pPr>
            <a:r>
              <a:rPr lang="fa-IR" sz="2800"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این موضوع را همیشه در ذهن داشت باشید که لحظه ای که شما خبر بد را به بیمار می دهید </a:t>
            </a:r>
            <a:r>
              <a:rPr lang="fa-IR" sz="2800" b="1"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همواره در ذهن بیمار ثبت خواهد شد </a:t>
            </a:r>
            <a:r>
              <a:rPr lang="fa-IR" sz="2800"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و در سال های آتی زندگی همیشه آن را به یاد خواهد آورد</a:t>
            </a:r>
            <a:r>
              <a:rPr lang="en-US" sz="2800"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a:t>
            </a:r>
            <a:endParaRPr lang="fa-IR" sz="2800"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endParaRPr>
          </a:p>
          <a:p>
            <a:pPr algn="r" rtl="1">
              <a:lnSpc>
                <a:spcPct val="150000"/>
              </a:lnSpc>
              <a:spcBef>
                <a:spcPts val="200"/>
              </a:spcBef>
            </a:pPr>
            <a:r>
              <a:rPr lang="fa-IR" b="1" dirty="0">
                <a:solidFill>
                  <a:srgbClr val="000000"/>
                </a:solidFill>
                <a:latin typeface="Calibri Light" panose="020F0302020204030204" pitchFamily="34" charset="0"/>
                <a:ea typeface="Times New Roman" panose="02020603050405020304" pitchFamily="18" charset="0"/>
                <a:cs typeface="B Nazanin" panose="00000400000000000000" pitchFamily="2" charset="-78"/>
              </a:rPr>
              <a:t>ب</a:t>
            </a:r>
            <a:r>
              <a:rPr lang="fa-IR" sz="2800"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نابراین باید توجه ویژه ای به </a:t>
            </a:r>
            <a:r>
              <a:rPr lang="fa-IR" sz="2800" b="1"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شیوه و محتوای </a:t>
            </a:r>
            <a:r>
              <a:rPr lang="fa-IR" sz="2800"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بیان خود داشته باشیم</a:t>
            </a:r>
            <a:r>
              <a:rPr lang="en-US" sz="2800"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a:t>
            </a:r>
          </a:p>
          <a:p>
            <a:endParaRPr lang="fa-IR" dirty="0"/>
          </a:p>
        </p:txBody>
      </p:sp>
    </p:spTree>
    <p:extLst>
      <p:ext uri="{BB962C8B-B14F-4D97-AF65-F5344CB8AC3E}">
        <p14:creationId xmlns:p14="http://schemas.microsoft.com/office/powerpoint/2010/main" val="2692143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70A7-16BB-4334-AB1D-13F309BC8900}"/>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توجه به اصل دلسوزی و نه همدردی</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09C57EC6-50C9-416F-A046-C5EE171E4548}"/>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همان طور که می دانید در حرفه ی پزشکی همدردی جایگاهی ندارد و تمامی برخوردهای ما با بیماران بر </a:t>
            </a:r>
            <a:r>
              <a:rPr lang="fa-IR" b="0" i="0" u="none" strike="noStrike" baseline="0" dirty="0">
                <a:solidFill>
                  <a:srgbClr val="FF0000"/>
                </a:solidFill>
                <a:cs typeface="B Nazanin" panose="00000400000000000000" pitchFamily="2" charset="-78"/>
              </a:rPr>
              <a:t>اساس دلسوزی </a:t>
            </a:r>
            <a:r>
              <a:rPr lang="fa-IR" b="0" i="0" u="none" strike="noStrike" baseline="0" dirty="0">
                <a:solidFill>
                  <a:srgbClr val="000000"/>
                </a:solidFill>
                <a:cs typeface="B Nazanin" panose="00000400000000000000" pitchFamily="2" charset="-78"/>
              </a:rPr>
              <a:t>صورت می گیرد.</a:t>
            </a:r>
            <a:r>
              <a:rPr lang="fa-IR" b="0" i="0" u="none" strike="noStrike" baseline="0" dirty="0">
                <a:solidFill>
                  <a:srgbClr val="000000"/>
                </a:solidFill>
                <a:latin typeface="Calibri" panose="020F0502020204030204" pitchFamily="34" charset="0"/>
                <a:cs typeface="B Nazanin" panose="00000400000000000000" pitchFamily="2" charset="-78"/>
              </a:rPr>
              <a:t> </a:t>
            </a:r>
          </a:p>
          <a:p>
            <a:pPr marR="0" lvl="0" rtl="1"/>
            <a:r>
              <a:rPr lang="fa-IR" b="0" i="0" u="none" strike="noStrike" baseline="0" dirty="0">
                <a:solidFill>
                  <a:srgbClr val="000000"/>
                </a:solidFill>
                <a:latin typeface="Calibri" panose="020F0502020204030204" pitchFamily="34" charset="0"/>
                <a:cs typeface="B Nazanin" panose="00000400000000000000" pitchFamily="2" charset="-78"/>
              </a:rPr>
              <a:t>در هنگام گفتن خبر بد توجه به دلسوزی چندین برابر می گردد زیرا بیمار اصلاً در شرایط مساعدی قرار ندارد و تصور نمودن خود در شرایط بیمار </a:t>
            </a:r>
            <a:r>
              <a:rPr lang="fa-IR" b="0" i="0" u="none" strike="noStrike" baseline="0" dirty="0">
                <a:solidFill>
                  <a:srgbClr val="FF0000"/>
                </a:solidFill>
                <a:latin typeface="Calibri" panose="020F0502020204030204" pitchFamily="34" charset="0"/>
                <a:cs typeface="B Nazanin" panose="00000400000000000000" pitchFamily="2" charset="-78"/>
              </a:rPr>
              <a:t>هیچ گونه نتیجه ی مثبتی نه برای ما و نه برای بیمار به همراه ندارد</a:t>
            </a:r>
            <a:r>
              <a:rPr lang="fa-IR" b="0" i="0" u="none" strike="noStrike" baseline="0" dirty="0">
                <a:solidFill>
                  <a:srgbClr val="000000"/>
                </a:solidFill>
                <a:latin typeface="Calibri" panose="020F0502020204030204" pitchFamily="34" charset="0"/>
                <a:cs typeface="B Nazanin" panose="00000400000000000000" pitchFamily="2" charset="-78"/>
              </a:rPr>
              <a:t>. </a:t>
            </a:r>
          </a:p>
          <a:p>
            <a:pPr marR="0" lvl="0" rtl="1"/>
            <a:r>
              <a:rPr lang="fa-IR" b="0" i="0" u="none" strike="noStrike" baseline="0" dirty="0">
                <a:solidFill>
                  <a:srgbClr val="000000"/>
                </a:solidFill>
                <a:latin typeface="Calibri" panose="020F0502020204030204" pitchFamily="34" charset="0"/>
                <a:cs typeface="B Nazanin" panose="00000400000000000000" pitchFamily="2" charset="-78"/>
              </a:rPr>
              <a:t>بنابراین همیشه دلسوزی را در دستور کار خود قرار دهیم</a:t>
            </a:r>
            <a:r>
              <a:rPr lang="en-US" b="0" i="0" u="none" strike="noStrike" baseline="0" dirty="0">
                <a:solidFill>
                  <a:srgbClr val="000000"/>
                </a:solidFill>
                <a:latin typeface="Calibri" panose="020F0502020204030204" pitchFamily="34" charset="0"/>
                <a:cs typeface="B Nazanin" panose="00000400000000000000" pitchFamily="2" charset="-78"/>
              </a:rPr>
              <a:t>.</a:t>
            </a:r>
            <a:endParaRPr lang="en-US"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342404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5848F-A2F7-4990-B067-46E337E80B2A}"/>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احترام گذاشتن به جای ترحم</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0B900944-CC75-4A23-A1D8-50B646817076}"/>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نکته ی مهم دیگر در زمان گفت وگو با این دسته از بیماران، </a:t>
            </a:r>
            <a:r>
              <a:rPr lang="fa-IR" b="0" i="0" u="none" strike="noStrike" baseline="0" dirty="0">
                <a:solidFill>
                  <a:srgbClr val="FF0000"/>
                </a:solidFill>
                <a:cs typeface="B Nazanin" panose="00000400000000000000" pitchFamily="2" charset="-78"/>
              </a:rPr>
              <a:t>برخورد با احترام </a:t>
            </a:r>
            <a:r>
              <a:rPr lang="fa-IR" b="0" i="0" u="none" strike="noStrike" baseline="0" dirty="0">
                <a:solidFill>
                  <a:srgbClr val="000000"/>
                </a:solidFill>
                <a:cs typeface="B Nazanin" panose="00000400000000000000" pitchFamily="2" charset="-78"/>
              </a:rPr>
              <a:t>با آن هاست.</a:t>
            </a:r>
          </a:p>
          <a:p>
            <a:pPr marR="0" lvl="0" rtl="1"/>
            <a:r>
              <a:rPr lang="fa-IR" b="0" i="0" u="none" strike="noStrike" baseline="0" dirty="0">
                <a:solidFill>
                  <a:srgbClr val="000000"/>
                </a:solidFill>
                <a:cs typeface="B Nazanin" panose="00000400000000000000" pitchFamily="2" charset="-78"/>
              </a:rPr>
              <a:t>در واقع به گونه ای برخورد نشود که بیمار احساس کند ما نسبت به وی حس ترحم داریم بلکه بهتر است که یک </a:t>
            </a:r>
            <a:r>
              <a:rPr lang="fa-IR" b="0" i="0" u="none" strike="noStrike" baseline="0" dirty="0">
                <a:solidFill>
                  <a:srgbClr val="FF0000"/>
                </a:solidFill>
                <a:cs typeface="B Nazanin" panose="00000400000000000000" pitchFamily="2" charset="-78"/>
              </a:rPr>
              <a:t>رابطه ی محترمانه </a:t>
            </a:r>
            <a:r>
              <a:rPr lang="fa-IR" b="0" i="0" u="none" strike="noStrike" baseline="0" dirty="0">
                <a:solidFill>
                  <a:srgbClr val="000000"/>
                </a:solidFill>
                <a:cs typeface="B Nazanin" panose="00000400000000000000" pitchFamily="2" charset="-78"/>
              </a:rPr>
              <a:t>را صورت دهیم.</a:t>
            </a:r>
          </a:p>
          <a:p>
            <a:pPr marR="0" lvl="0" rtl="1"/>
            <a:r>
              <a:rPr lang="fa-IR" b="0" i="0" u="none" strike="noStrike" baseline="0" dirty="0">
                <a:solidFill>
                  <a:srgbClr val="000000"/>
                </a:solidFill>
                <a:cs typeface="B Nazanin" panose="00000400000000000000" pitchFamily="2" charset="-78"/>
              </a:rPr>
              <a:t>زیرا در صورت </a:t>
            </a:r>
            <a:r>
              <a:rPr lang="fa-IR" b="1" i="0" u="none" strike="noStrike" baseline="0" dirty="0">
                <a:solidFill>
                  <a:srgbClr val="000000"/>
                </a:solidFill>
                <a:cs typeface="B Nazanin" panose="00000400000000000000" pitchFamily="2" charset="-78"/>
              </a:rPr>
              <a:t>ترحم</a:t>
            </a:r>
            <a:r>
              <a:rPr lang="fa-IR" b="0" i="0" u="none" strike="noStrike" baseline="0" dirty="0">
                <a:solidFill>
                  <a:srgbClr val="000000"/>
                </a:solidFill>
                <a:cs typeface="B Nazanin" panose="00000400000000000000" pitchFamily="2" charset="-78"/>
              </a:rPr>
              <a:t> به بیمار وی </a:t>
            </a:r>
            <a:r>
              <a:rPr lang="fa-IR" b="0" i="0" u="none" strike="noStrike" baseline="0" dirty="0">
                <a:solidFill>
                  <a:srgbClr val="FF0000"/>
                </a:solidFill>
                <a:cs typeface="B Nazanin" panose="00000400000000000000" pitchFamily="2" charset="-78"/>
              </a:rPr>
              <a:t>احساس ضعف و ناتوانی </a:t>
            </a:r>
            <a:r>
              <a:rPr lang="fa-IR" b="0" i="0" u="none" strike="noStrike" baseline="0" dirty="0">
                <a:solidFill>
                  <a:srgbClr val="000000"/>
                </a:solidFill>
                <a:cs typeface="B Nazanin" panose="00000400000000000000" pitchFamily="2" charset="-78"/>
              </a:rPr>
              <a:t>می کند که مطمئناً در </a:t>
            </a:r>
            <a:r>
              <a:rPr lang="fa-IR" b="0" i="0" u="none" strike="noStrike" baseline="0" dirty="0">
                <a:solidFill>
                  <a:srgbClr val="FF0000"/>
                </a:solidFill>
                <a:cs typeface="B Nazanin" panose="00000400000000000000" pitchFamily="2" charset="-78"/>
              </a:rPr>
              <a:t>ادامه روند درمان وی تاثیر منفی </a:t>
            </a:r>
            <a:r>
              <a:rPr lang="fa-IR" b="0" i="0" u="none" strike="noStrike" baseline="0" dirty="0">
                <a:solidFill>
                  <a:srgbClr val="000000"/>
                </a:solidFill>
                <a:cs typeface="B Nazanin" panose="00000400000000000000" pitchFamily="2" charset="-78"/>
              </a:rPr>
              <a:t>دارد.</a:t>
            </a:r>
          </a:p>
          <a:p>
            <a:pPr marR="0" lvl="0" rtl="1"/>
            <a:r>
              <a:rPr lang="fa-IR" b="0" i="0" u="none" strike="noStrike" baseline="0" dirty="0">
                <a:solidFill>
                  <a:srgbClr val="000000"/>
                </a:solidFill>
                <a:cs typeface="B Nazanin" panose="00000400000000000000" pitchFamily="2" charset="-78"/>
              </a:rPr>
              <a:t> اما اگر برخوردی مبتنی بر </a:t>
            </a:r>
            <a:r>
              <a:rPr lang="fa-IR" b="1" i="0" u="none" strike="noStrike" baseline="0" dirty="0">
                <a:solidFill>
                  <a:srgbClr val="000000"/>
                </a:solidFill>
                <a:cs typeface="B Nazanin" panose="00000400000000000000" pitchFamily="2" charset="-78"/>
              </a:rPr>
              <a:t>احترام</a:t>
            </a:r>
            <a:r>
              <a:rPr lang="fa-IR" b="0" i="0" u="none" strike="noStrike" baseline="0" dirty="0">
                <a:solidFill>
                  <a:srgbClr val="000000"/>
                </a:solidFill>
                <a:cs typeface="B Nazanin" panose="00000400000000000000" pitchFamily="2" charset="-78"/>
              </a:rPr>
              <a:t> صورت دهیم،</a:t>
            </a:r>
            <a:r>
              <a:rPr lang="fa-IR" b="0" i="0" u="none" strike="noStrike" baseline="0" dirty="0">
                <a:solidFill>
                  <a:srgbClr val="FF0000"/>
                </a:solidFill>
                <a:cs typeface="B Nazanin" panose="00000400000000000000" pitchFamily="2" charset="-78"/>
              </a:rPr>
              <a:t> احساس اقتدار و توانمندی</a:t>
            </a:r>
            <a:r>
              <a:rPr lang="fa-IR" b="0" i="0" u="none" strike="noStrike" baseline="0" dirty="0">
                <a:solidFill>
                  <a:srgbClr val="000000"/>
                </a:solidFill>
                <a:cs typeface="B Nazanin" panose="00000400000000000000" pitchFamily="2" charset="-78"/>
              </a:rPr>
              <a:t> بیمار جهت مبارزه با بیماری خود افزایش می یابد</a:t>
            </a:r>
            <a:r>
              <a:rPr lang="en-US" b="0" i="0" u="none" strike="noStrike" baseline="0" dirty="0">
                <a:solidFill>
                  <a:srgbClr val="000000"/>
                </a:solidFill>
                <a:cs typeface="B Nazanin" panose="00000400000000000000" pitchFamily="2" charset="-78"/>
              </a:rPr>
              <a:t>.</a:t>
            </a:r>
            <a:endParaRPr lang="en-US"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1245470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40F3A-B1D0-45DF-A49E-A76A85B4EDE7}"/>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بحث در مورد یک بیمار</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2BEBBB10-EE39-4F2A-8FBB-1FCD7402F03C}"/>
              </a:ext>
            </a:extLst>
          </p:cNvPr>
          <p:cNvSpPr>
            <a:spLocks noGrp="1"/>
          </p:cNvSpPr>
          <p:nvPr>
            <p:ph type="body" idx="1"/>
          </p:nvPr>
        </p:nvSpPr>
        <p:spPr/>
        <p:txBody>
          <a:bodyPr>
            <a:normAutofit/>
          </a:bodyPr>
          <a:lstStyle/>
          <a:p>
            <a:pPr marR="0" lvl="0" rtl="1"/>
            <a:r>
              <a:rPr lang="fa-IR" sz="3600" b="0" i="0" u="none" strike="noStrike" baseline="0" dirty="0">
                <a:solidFill>
                  <a:srgbClr val="000000"/>
                </a:solidFill>
                <a:cs typeface="B Nazanin" panose="00000400000000000000" pitchFamily="2" charset="-78"/>
              </a:rPr>
              <a:t>بیوپسی گرفته شده از پانکراس یک آقای ۶۲</a:t>
            </a:r>
            <a:r>
              <a:rPr lang="fa-IR" sz="3600" b="0" i="0" u="none" strike="noStrike" baseline="0" dirty="0">
                <a:solidFill>
                  <a:srgbClr val="000000"/>
                </a:solidFill>
                <a:latin typeface="Calibri" panose="020F0502020204030204" pitchFamily="34" charset="0"/>
                <a:cs typeface="B Nazanin" panose="00000400000000000000" pitchFamily="2" charset="-78"/>
              </a:rPr>
              <a:t> ساله،آدنوکارسینوما را گزارش می دهد. </a:t>
            </a:r>
            <a:r>
              <a:rPr lang="fa-IR" sz="3600" b="0" i="0" u="none" strike="noStrike" baseline="0" dirty="0">
                <a:solidFill>
                  <a:srgbClr val="FF0000"/>
                </a:solidFill>
                <a:latin typeface="Calibri" panose="020F0502020204030204" pitchFamily="34" charset="0"/>
                <a:cs typeface="B Nazanin" panose="00000400000000000000" pitchFamily="2" charset="-78"/>
              </a:rPr>
              <a:t>برادر</a:t>
            </a:r>
            <a:r>
              <a:rPr lang="fa-IR" sz="3600" b="0" i="0" u="none" strike="noStrike" baseline="0" dirty="0">
                <a:solidFill>
                  <a:srgbClr val="000000"/>
                </a:solidFill>
                <a:latin typeface="Calibri" panose="020F0502020204030204" pitchFamily="34" charset="0"/>
                <a:cs typeface="B Nazanin" panose="00000400000000000000" pitchFamily="2" charset="-78"/>
              </a:rPr>
              <a:t> این بیمار از شما خواهش می کند که به هیچ عنوان در این خصوص با بیمار صحبت نکنید زیرا اطلاع پیدا کردن وی از این بیماری، او را سریع تر از خود بیماری از بین خواهد برد. شما به عنوان پزشک بیمار چه تصمیمی را اتخاذ می نمایید</a:t>
            </a:r>
            <a:r>
              <a:rPr lang="en-US" sz="3600" b="0" i="0" u="none" strike="noStrike" baseline="0" dirty="0">
                <a:solidFill>
                  <a:srgbClr val="000000"/>
                </a:solidFill>
                <a:latin typeface="Calibri" panose="020F0502020204030204" pitchFamily="34" charset="0"/>
                <a:cs typeface="B Nazanin" panose="00000400000000000000" pitchFamily="2" charset="-78"/>
              </a:rPr>
              <a:t>.</a:t>
            </a:r>
            <a:endParaRPr lang="en-US" sz="3600"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65895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09280-4FF5-4992-B3EC-1EC0522CE731}"/>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تحلیل مورد</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FC155498-76EF-4D04-8D39-2155B87258D7}"/>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ابتدا باید در نظر گرفت که درخواست برادر بیمار</a:t>
            </a:r>
            <a:r>
              <a:rPr lang="fa-IR" b="0" i="0" u="none" strike="noStrike" baseline="0" dirty="0">
                <a:solidFill>
                  <a:srgbClr val="FF0000"/>
                </a:solidFill>
                <a:cs typeface="B Nazanin" panose="00000400000000000000" pitchFamily="2" charset="-78"/>
              </a:rPr>
              <a:t> امری طبیعی </a:t>
            </a:r>
            <a:r>
              <a:rPr lang="fa-IR" b="0" i="0" u="none" strike="noStrike" baseline="0" dirty="0">
                <a:solidFill>
                  <a:srgbClr val="000000"/>
                </a:solidFill>
                <a:cs typeface="B Nazanin" panose="00000400000000000000" pitchFamily="2" charset="-78"/>
              </a:rPr>
              <a:t>است زیرا هیچ کس تمایل به دادن خبر بد به عزیزش را ندارد و احساس می کند اگر وی اطلاع پیدا کند،حال او وخیم تر می گردد. </a:t>
            </a:r>
          </a:p>
          <a:p>
            <a:pPr marR="0" lvl="0" rtl="1"/>
            <a:r>
              <a:rPr lang="fa-IR" b="0" i="0" u="none" strike="noStrike" baseline="0" dirty="0">
                <a:solidFill>
                  <a:srgbClr val="000000"/>
                </a:solidFill>
                <a:cs typeface="B Nazanin" panose="00000400000000000000" pitchFamily="2" charset="-78"/>
              </a:rPr>
              <a:t>به چند دلیل زیر نمی توان مطابق با صحبت برادر وی عمل نمود</a:t>
            </a:r>
            <a:r>
              <a:rPr lang="fa-IR" dirty="0">
                <a:solidFill>
                  <a:srgbClr val="000000"/>
                </a:solidFill>
                <a:cs typeface="B Nazanin" panose="00000400000000000000" pitchFamily="2" charset="-78"/>
              </a:rPr>
              <a:t>:</a:t>
            </a:r>
          </a:p>
          <a:p>
            <a:pPr marR="0" lvl="0" rtl="1"/>
            <a:endParaRPr lang="en-US" b="0" i="0" u="none" strike="noStrike" baseline="0" dirty="0">
              <a:solidFill>
                <a:srgbClr val="000000"/>
              </a:solidFill>
              <a:cs typeface="B Nazanin" panose="00000400000000000000" pitchFamily="2" charset="-78"/>
            </a:endParaRPr>
          </a:p>
          <a:p>
            <a:pPr marR="0" lvl="0" rtl="1"/>
            <a:r>
              <a:rPr lang="fa-IR" b="0" i="0" u="none" strike="noStrike" baseline="0" dirty="0">
                <a:solidFill>
                  <a:srgbClr val="FF0000"/>
                </a:solidFill>
                <a:cs typeface="B Nazanin" panose="00000400000000000000" pitchFamily="2" charset="-78"/>
              </a:rPr>
              <a:t>1) نگفتن حقیقت </a:t>
            </a:r>
            <a:r>
              <a:rPr lang="fa-IR" b="0" i="0" u="none" strike="noStrike" baseline="0" dirty="0">
                <a:solidFill>
                  <a:srgbClr val="000000"/>
                </a:solidFill>
                <a:cs typeface="B Nazanin" panose="00000400000000000000" pitchFamily="2" charset="-78"/>
              </a:rPr>
              <a:t>به بیمار منجر به </a:t>
            </a:r>
            <a:r>
              <a:rPr lang="fa-IR" b="0" i="0" u="none" strike="noStrike" baseline="0" dirty="0">
                <a:solidFill>
                  <a:srgbClr val="FF0000"/>
                </a:solidFill>
                <a:cs typeface="B Nazanin" panose="00000400000000000000" pitchFamily="2" charset="-78"/>
              </a:rPr>
              <a:t>عدم اعتماد </a:t>
            </a:r>
            <a:r>
              <a:rPr lang="fa-IR" b="0" i="0" u="none" strike="noStrike" baseline="0" dirty="0">
                <a:solidFill>
                  <a:srgbClr val="000000"/>
                </a:solidFill>
                <a:cs typeface="B Nazanin" panose="00000400000000000000" pitchFamily="2" charset="-78"/>
              </a:rPr>
              <a:t>بین بیمار، خانواده و اعضای تیم درمان خواهد گردید. زیرا به احتمال زیاد بیمار در آینده از شرایط خود مطلع خواهد شد و مطمئناً پس از آن اعتمادی نسبت به تیم درمان نخواهد داشت که این امر منجر به </a:t>
            </a:r>
            <a:r>
              <a:rPr lang="fa-IR" b="0" i="0" u="none" strike="noStrike" baseline="0" dirty="0">
                <a:solidFill>
                  <a:srgbClr val="FF0000"/>
                </a:solidFill>
                <a:cs typeface="B Nazanin" panose="00000400000000000000" pitchFamily="2" charset="-78"/>
              </a:rPr>
              <a:t>اختلال در روند درمان </a:t>
            </a:r>
            <a:r>
              <a:rPr lang="fa-IR" b="0" i="0" u="none" strike="noStrike" baseline="0" dirty="0">
                <a:solidFill>
                  <a:srgbClr val="000000"/>
                </a:solidFill>
                <a:cs typeface="B Nazanin" panose="00000400000000000000" pitchFamily="2" charset="-78"/>
              </a:rPr>
              <a:t>وی خواهد گردید</a:t>
            </a:r>
            <a:r>
              <a:rPr lang="en-US" b="0" i="0" u="none" strike="noStrike" baseline="0" dirty="0">
                <a:solidFill>
                  <a:srgbClr val="000000"/>
                </a:solidFill>
                <a:cs typeface="B Nazanin" panose="00000400000000000000" pitchFamily="2" charset="-78"/>
              </a:rPr>
              <a:t>.</a:t>
            </a:r>
            <a:endParaRPr lang="fa-IR" b="0" i="0" u="none" strike="noStrike" baseline="0" dirty="0">
              <a:solidFill>
                <a:srgbClr val="000000"/>
              </a:solidFill>
              <a:cs typeface="B Nazanin" panose="00000400000000000000" pitchFamily="2" charset="-78"/>
            </a:endParaRPr>
          </a:p>
        </p:txBody>
      </p:sp>
    </p:spTree>
    <p:extLst>
      <p:ext uri="{BB962C8B-B14F-4D97-AF65-F5344CB8AC3E}">
        <p14:creationId xmlns:p14="http://schemas.microsoft.com/office/powerpoint/2010/main" val="834165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1F7A4-B7F4-4109-9AC9-345DAD66AE33}"/>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تحلیل مورد</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A6D5E5BD-FD3C-412D-A2F0-99080DD90CD8}"/>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2) طبق ارزش </a:t>
            </a:r>
            <a:r>
              <a:rPr lang="fa-IR" b="0" i="0" u="none" strike="noStrike" baseline="0" dirty="0">
                <a:solidFill>
                  <a:srgbClr val="FF0000"/>
                </a:solidFill>
                <a:cs typeface="B Nazanin" panose="00000400000000000000" pitchFamily="2" charset="-78"/>
              </a:rPr>
              <a:t>اتونومی</a:t>
            </a:r>
            <a:r>
              <a:rPr lang="fa-IR" b="0" i="0" u="none" strike="noStrike" baseline="0" dirty="0">
                <a:solidFill>
                  <a:srgbClr val="000000"/>
                </a:solidFill>
                <a:cs typeface="B Nazanin" panose="00000400000000000000" pitchFamily="2" charset="-78"/>
              </a:rPr>
              <a:t> حاکم بر اخلاق پزشکی گزینه های درمان باید توسط بیمار بررسی گردد و </a:t>
            </a:r>
            <a:r>
              <a:rPr lang="fa-IR" b="0" i="0" u="none" strike="noStrike" baseline="0" dirty="0">
                <a:solidFill>
                  <a:srgbClr val="FF0000"/>
                </a:solidFill>
                <a:cs typeface="B Nazanin" panose="00000400000000000000" pitchFamily="2" charset="-78"/>
              </a:rPr>
              <a:t>این بیمار است که تصمیم می گیرد</a:t>
            </a:r>
            <a:r>
              <a:rPr lang="fa-IR" b="0" i="0" u="none" strike="noStrike" baseline="0" dirty="0">
                <a:solidFill>
                  <a:srgbClr val="000000"/>
                </a:solidFill>
                <a:cs typeface="B Nazanin" panose="00000400000000000000" pitchFamily="2" charset="-78"/>
              </a:rPr>
              <a:t> </a:t>
            </a:r>
            <a:r>
              <a:rPr lang="fa-IR" b="1" i="0" u="none" strike="noStrike" baseline="0" dirty="0">
                <a:solidFill>
                  <a:srgbClr val="000000"/>
                </a:solidFill>
                <a:cs typeface="B Nazanin" panose="00000400000000000000" pitchFamily="2" charset="-78"/>
              </a:rPr>
              <a:t>کدام روند درمانی </a:t>
            </a:r>
            <a:r>
              <a:rPr lang="fa-IR" b="0" i="0" u="none" strike="noStrike" baseline="0" dirty="0">
                <a:solidFill>
                  <a:srgbClr val="000000"/>
                </a:solidFill>
                <a:cs typeface="B Nazanin" panose="00000400000000000000" pitchFamily="2" charset="-78"/>
              </a:rPr>
              <a:t>را پیش بگیرد. بنابراین نیاز هست تا با وی در این خصوص مشورت شود</a:t>
            </a:r>
            <a:r>
              <a:rPr lang="en-US" b="0" i="0" u="none" strike="noStrike" baseline="0" dirty="0">
                <a:solidFill>
                  <a:srgbClr val="000000"/>
                </a:solidFill>
                <a:latin typeface="behdad"/>
                <a:cs typeface="B Nazanin" panose="00000400000000000000" pitchFamily="2" charset="-78"/>
              </a:rPr>
              <a:t>.</a:t>
            </a:r>
            <a:endParaRPr lang="fa-IR" b="0" i="0" u="none" strike="noStrike" baseline="0" dirty="0">
              <a:solidFill>
                <a:srgbClr val="000000"/>
              </a:solidFill>
              <a:latin typeface="behdad"/>
              <a:cs typeface="B Nazanin" panose="00000400000000000000" pitchFamily="2" charset="-78"/>
            </a:endParaRPr>
          </a:p>
          <a:p>
            <a:pPr marR="0" lvl="0" rtl="1"/>
            <a:endParaRPr lang="en-US" b="0" i="0" u="none" strike="noStrike" baseline="0" dirty="0">
              <a:solidFill>
                <a:srgbClr val="000000"/>
              </a:solidFill>
              <a:latin typeface="behdad"/>
              <a:cs typeface="B Nazanin" panose="00000400000000000000" pitchFamily="2" charset="-78"/>
            </a:endParaRPr>
          </a:p>
          <a:p>
            <a:pPr marR="0" lvl="0" rtl="1"/>
            <a:r>
              <a:rPr lang="fa-IR" b="0" i="0" u="none" strike="noStrike" baseline="0" dirty="0">
                <a:solidFill>
                  <a:srgbClr val="000000"/>
                </a:solidFill>
                <a:cs typeface="B Nazanin" panose="00000400000000000000" pitchFamily="2" charset="-78"/>
              </a:rPr>
              <a:t>3) بر اساس تعهد به </a:t>
            </a:r>
            <a:r>
              <a:rPr lang="fa-IR" b="0" i="0" u="none" strike="noStrike" baseline="0" dirty="0">
                <a:solidFill>
                  <a:srgbClr val="FF0000"/>
                </a:solidFill>
                <a:cs typeface="B Nazanin" panose="00000400000000000000" pitchFamily="2" charset="-78"/>
              </a:rPr>
              <a:t>رازداری</a:t>
            </a:r>
            <a:r>
              <a:rPr lang="fa-IR" b="0" i="0" u="none" strike="noStrike" baseline="0" dirty="0">
                <a:solidFill>
                  <a:srgbClr val="000000"/>
                </a:solidFill>
                <a:cs typeface="B Nazanin" panose="00000400000000000000" pitchFamily="2" charset="-78"/>
              </a:rPr>
              <a:t> بهتر است از خود بیمار سوال نماییم که تمایل دارد </a:t>
            </a:r>
            <a:r>
              <a:rPr lang="fa-IR" b="0" i="0" u="none" strike="noStrike" baseline="0" dirty="0">
                <a:solidFill>
                  <a:srgbClr val="FF0000"/>
                </a:solidFill>
                <a:cs typeface="B Nazanin" panose="00000400000000000000" pitchFamily="2" charset="-78"/>
              </a:rPr>
              <a:t>تا چه اندازه سایر اعضای خانواده </a:t>
            </a:r>
            <a:r>
              <a:rPr lang="fa-IR" b="0" i="0" u="none" strike="noStrike" baseline="0" dirty="0">
                <a:solidFill>
                  <a:srgbClr val="000000"/>
                </a:solidFill>
                <a:cs typeface="B Nazanin" panose="00000400000000000000" pitchFamily="2" charset="-78"/>
              </a:rPr>
              <a:t>از بیماری وی مطلع گردند</a:t>
            </a:r>
            <a:r>
              <a:rPr lang="en-US" b="0" i="0" u="none" strike="noStrike" baseline="0" dirty="0">
                <a:solidFill>
                  <a:srgbClr val="000000"/>
                </a:solidFill>
                <a:cs typeface="B Nazanin" panose="00000400000000000000" pitchFamily="2" charset="-78"/>
              </a:rPr>
              <a:t>.</a:t>
            </a:r>
            <a:endParaRPr lang="fa-IR" b="0" i="0" u="none" strike="noStrike" baseline="0" dirty="0">
              <a:solidFill>
                <a:srgbClr val="000000"/>
              </a:solidFill>
              <a:cs typeface="B Nazanin" panose="00000400000000000000" pitchFamily="2" charset="-78"/>
            </a:endParaRPr>
          </a:p>
          <a:p>
            <a:pPr marR="0" lvl="0" rtl="1"/>
            <a:endParaRPr lang="en-US" b="0" i="0" u="none" strike="noStrike" baseline="0" dirty="0">
              <a:solidFill>
                <a:srgbClr val="000000"/>
              </a:solidFill>
              <a:cs typeface="B Nazanin" panose="00000400000000000000" pitchFamily="2" charset="-78"/>
            </a:endParaRPr>
          </a:p>
          <a:p>
            <a:pPr marR="0" lvl="0" rtl="1"/>
            <a:r>
              <a:rPr lang="fa-IR" b="0" i="0" u="none" strike="noStrike" baseline="0" dirty="0">
                <a:solidFill>
                  <a:srgbClr val="4B5D73"/>
                </a:solidFill>
                <a:cs typeface="B Nazanin" panose="00000400000000000000" pitchFamily="2" charset="-78"/>
              </a:rPr>
              <a:t>سه اقدام فوق </a:t>
            </a:r>
            <a:r>
              <a:rPr lang="fa-IR" b="0" i="0" u="none" strike="noStrike" baseline="0" dirty="0">
                <a:solidFill>
                  <a:srgbClr val="FF0000"/>
                </a:solidFill>
                <a:cs typeface="B Nazanin" panose="00000400000000000000" pitchFamily="2" charset="-78"/>
              </a:rPr>
              <a:t>منجر به ایجاد اعتماد </a:t>
            </a:r>
            <a:r>
              <a:rPr lang="fa-IR" b="0" i="0" u="none" strike="noStrike" baseline="0" dirty="0">
                <a:solidFill>
                  <a:srgbClr val="4B5D73"/>
                </a:solidFill>
                <a:cs typeface="B Nazanin" panose="00000400000000000000" pitchFamily="2" charset="-78"/>
              </a:rPr>
              <a:t>بین بیمار و پزشک خواهد شد که نتیجه خود را در روند درمانی نشان خواهد داد</a:t>
            </a:r>
            <a:r>
              <a:rPr lang="en-US" b="1" i="0" u="none" strike="noStrike" baseline="0" dirty="0">
                <a:solidFill>
                  <a:srgbClr val="4B5D73"/>
                </a:solidFill>
                <a:latin typeface="Tahoma" panose="020B0604030504040204" pitchFamily="34" charset="0"/>
                <a:cs typeface="B Nazanin" panose="00000400000000000000" pitchFamily="2" charset="-78"/>
              </a:rPr>
              <a:t>.</a:t>
            </a:r>
            <a:endParaRPr lang="en-US" b="1" i="0" u="none" strike="noStrike" baseline="0" dirty="0">
              <a:solidFill>
                <a:srgbClr val="4B5D73"/>
              </a:solidFill>
              <a:latin typeface="behdad"/>
              <a:cs typeface="B Nazanin" panose="00000400000000000000" pitchFamily="2" charset="-78"/>
            </a:endParaRPr>
          </a:p>
        </p:txBody>
      </p:sp>
    </p:spTree>
    <p:extLst>
      <p:ext uri="{BB962C8B-B14F-4D97-AF65-F5344CB8AC3E}">
        <p14:creationId xmlns:p14="http://schemas.microsoft.com/office/powerpoint/2010/main" val="19687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EE77A-2ABA-4AAD-8ED8-E2A2E5FCEB77}"/>
              </a:ext>
            </a:extLst>
          </p:cNvPr>
          <p:cNvSpPr>
            <a:spLocks noGrp="1"/>
          </p:cNvSpPr>
          <p:nvPr>
            <p:ph type="title"/>
          </p:nvPr>
        </p:nvSpPr>
        <p:spPr>
          <a:xfrm>
            <a:off x="838200" y="365125"/>
            <a:ext cx="10515600" cy="5339389"/>
          </a:xfrm>
        </p:spPr>
        <p:txBody>
          <a:bodyPr>
            <a:normAutofit/>
          </a:bodyPr>
          <a:lstStyle/>
          <a:p>
            <a:r>
              <a:rPr lang="fa-IR" sz="6600" dirty="0">
                <a:solidFill>
                  <a:srgbClr val="FF0000"/>
                </a:solidFill>
                <a:cs typeface="B Titr" panose="00000700000000000000" pitchFamily="2" charset="-78"/>
              </a:rPr>
              <a:t>پایان</a:t>
            </a:r>
          </a:p>
        </p:txBody>
      </p:sp>
    </p:spTree>
    <p:extLst>
      <p:ext uri="{BB962C8B-B14F-4D97-AF65-F5344CB8AC3E}">
        <p14:creationId xmlns:p14="http://schemas.microsoft.com/office/powerpoint/2010/main" val="467914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D5F24-67F8-45F5-A5EF-CEAD6CC503F8}"/>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hlinkClick r:id="rId2"/>
              </a:rPr>
              <a:t>مهارت گفتن خبر بد به بیمار</a:t>
            </a:r>
            <a:endParaRPr lang="en-US" b="0" i="0" u="none" strike="noStrike" kern="1400" baseline="0">
              <a:solidFill>
                <a:srgbClr val="7030A0"/>
              </a:solidFill>
              <a:cs typeface="B Titr" panose="00000700000000000000" pitchFamily="2" charset="-78"/>
              <a:hlinkClick r:id="rId2"/>
            </a:endParaRPr>
          </a:p>
        </p:txBody>
      </p:sp>
      <p:sp>
        <p:nvSpPr>
          <p:cNvPr id="3" name="Text Placeholder 2">
            <a:extLst>
              <a:ext uri="{FF2B5EF4-FFF2-40B4-BE49-F238E27FC236}">
                <a16:creationId xmlns:a16="http://schemas.microsoft.com/office/drawing/2014/main" id="{04224FF3-A9EA-4F41-A738-B67C04A31F5E}"/>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دادن خبر بد به بیمار یکی از </a:t>
            </a:r>
            <a:r>
              <a:rPr lang="fa-IR" b="0" i="0" u="none" strike="noStrike" baseline="0" dirty="0">
                <a:solidFill>
                  <a:srgbClr val="FF0000"/>
                </a:solidFill>
                <a:cs typeface="B Nazanin" panose="00000400000000000000" pitchFamily="2" charset="-78"/>
              </a:rPr>
              <a:t>تلخ ترین و بدترین اتفاقات برای هر پزشک </a:t>
            </a:r>
            <a:r>
              <a:rPr lang="fa-IR" b="0" i="0" u="none" strike="noStrike" baseline="0" dirty="0">
                <a:solidFill>
                  <a:srgbClr val="000000"/>
                </a:solidFill>
                <a:cs typeface="B Nazanin" panose="00000400000000000000" pitchFamily="2" charset="-78"/>
              </a:rPr>
              <a:t>به شمار می آید. این امر مخصوصا در مواردی صادق است که قرار باشد خبر فوت یا معلولیت و یا بیماری های صعب العلاجی را به بیماران دهیم. بنابراین در این جلسه تلاش نموده ایم راهکارهایی را ارائه نماییم که به وسیله ی آن دادن خبر بد به بیمار را تسهیل نماییم</a:t>
            </a:r>
            <a:r>
              <a:rPr lang="en-US" b="0" i="0" u="none" strike="noStrike" baseline="0" dirty="0">
                <a:solidFill>
                  <a:srgbClr val="000000"/>
                </a:solidFill>
                <a:cs typeface="B Nazanin" panose="00000400000000000000" pitchFamily="2" charset="-78"/>
              </a:rPr>
              <a:t>.</a:t>
            </a:r>
            <a:endParaRPr lang="en-US"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3211721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337A-E1D7-48C0-A124-FA0E1920D0FA}"/>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مراحل دادن خبر بد به بیمار کدام است؟</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C4459388-CA61-4371-A477-B660E54BA860}"/>
              </a:ext>
            </a:extLst>
          </p:cNvPr>
          <p:cNvSpPr>
            <a:spLocks noGrp="1"/>
          </p:cNvSpPr>
          <p:nvPr>
            <p:ph type="body" idx="1"/>
          </p:nvPr>
        </p:nvSpPr>
        <p:spPr/>
        <p:txBody>
          <a:bodyPr>
            <a:normAutofit fontScale="77500" lnSpcReduction="20000"/>
          </a:bodyPr>
          <a:lstStyle/>
          <a:p>
            <a:pPr marR="0" lvl="0" rtl="1"/>
            <a:r>
              <a:rPr lang="fa-IR" b="0" i="0" u="none" strike="noStrike" baseline="0" dirty="0">
                <a:solidFill>
                  <a:srgbClr val="000000"/>
                </a:solidFill>
                <a:cs typeface="B Nazanin" panose="00000400000000000000" pitchFamily="2" charset="-78"/>
              </a:rPr>
              <a:t>با توجه به پیچیده بودن انجام این کار سعی کرده ایم تا کل مطلب را به مراحل و قسمت های مختلف تقسیم نماییم.</a:t>
            </a:r>
            <a:r>
              <a:rPr lang="fa-IR" b="0" i="0" u="none" strike="noStrike" baseline="0" dirty="0">
                <a:solidFill>
                  <a:srgbClr val="000000"/>
                </a:solidFill>
                <a:latin typeface="Calibri" panose="020F0502020204030204" pitchFamily="34" charset="0"/>
                <a:cs typeface="B Nazanin" panose="00000400000000000000" pitchFamily="2" charset="-78"/>
              </a:rPr>
              <a:t> این مراحل شامل قسمت های زیر می باشند</a:t>
            </a:r>
            <a:r>
              <a:rPr lang="en-US" b="0" i="0" u="none" strike="noStrike" baseline="0" dirty="0">
                <a:solidFill>
                  <a:srgbClr val="000000"/>
                </a:solidFill>
                <a:latin typeface="Calibri" panose="020F0502020204030204" pitchFamily="34" charset="0"/>
                <a:cs typeface="B Nazanin" panose="00000400000000000000" pitchFamily="2" charset="-78"/>
              </a:rPr>
              <a:t>:</a:t>
            </a:r>
          </a:p>
          <a:p>
            <a:pPr marL="514350" marR="7200" lvl="0" indent="-514350" rtl="1">
              <a:buFont typeface="+mj-lt"/>
              <a:buAutoNum type="arabicPeriod"/>
            </a:pPr>
            <a:r>
              <a:rPr lang="fa-IR" b="0" i="0" u="none" strike="noStrike" baseline="0" dirty="0">
                <a:solidFill>
                  <a:srgbClr val="000000"/>
                </a:solidFill>
                <a:cs typeface="B Nazanin" panose="00000400000000000000" pitchFamily="2" charset="-78"/>
              </a:rPr>
              <a:t>فراهم کردن پیش نیازها</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ارزیابی کردن اطلاعات بیمار</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ارائه اطلاعات به اندازه ای که بیمار می خواهد</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شکستن خبر به قسمت های کوچکتر</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چه چیزی به بیمار بگویم؟</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اهمیت دادن به احساسات بیمار</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اگر بیمار گریه کرد چه کار کنیم؟</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توجه به لحظه ی دادن خبر بد به بیمار</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توجه به اصل دلسوزی و نه همدردی</a:t>
            </a:r>
          </a:p>
          <a:p>
            <a:pPr marL="514350" marR="0" lvl="0" indent="-514350" rtl="1">
              <a:buFont typeface="+mj-lt"/>
              <a:buAutoNum type="arabicPeriod"/>
            </a:pPr>
            <a:r>
              <a:rPr lang="fa-IR" b="0" i="0" u="none" strike="noStrike" baseline="0" dirty="0">
                <a:solidFill>
                  <a:srgbClr val="000000"/>
                </a:solidFill>
                <a:cs typeface="B Nazanin" panose="00000400000000000000" pitchFamily="2" charset="-78"/>
              </a:rPr>
              <a:t>احترام گذاشتن به جای ترحم</a:t>
            </a:r>
            <a:endParaRPr lang="fa-IR" b="0" i="0" u="none" strike="noStrike" baseline="0" dirty="0">
              <a:solidFill>
                <a:srgbClr val="273F5B"/>
              </a:solidFill>
              <a:cs typeface="B Nazanin" panose="00000400000000000000" pitchFamily="2" charset="-78"/>
            </a:endParaRPr>
          </a:p>
        </p:txBody>
      </p:sp>
    </p:spTree>
    <p:extLst>
      <p:ext uri="{BB962C8B-B14F-4D97-AF65-F5344CB8AC3E}">
        <p14:creationId xmlns:p14="http://schemas.microsoft.com/office/powerpoint/2010/main" val="480743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047A0-9C6C-4052-B2E8-46AA65A3CAF2}"/>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فراهم کردن پیش نیازها</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4D2A96FA-6A6A-43BF-8FBE-417D414149E7}"/>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یکی از اصول اولیه و ضروری در این راستا فراهم ساختن پیش نیازهای این گفت و گو است. ایجاد شرایطی مناسب و به دور از عوامل مزاحم </a:t>
            </a:r>
            <a:r>
              <a:rPr lang="fa-IR" b="0" i="0" u="none" strike="noStrike" baseline="0" dirty="0">
                <a:solidFill>
                  <a:srgbClr val="FF0000"/>
                </a:solidFill>
                <a:cs typeface="B Nazanin" panose="00000400000000000000" pitchFamily="2" charset="-78"/>
              </a:rPr>
              <a:t>محیطی</a:t>
            </a:r>
            <a:r>
              <a:rPr lang="fa-IR" b="0" i="0" u="none" strike="noStrike" baseline="0" dirty="0">
                <a:solidFill>
                  <a:srgbClr val="000000"/>
                </a:solidFill>
                <a:cs typeface="B Nazanin" panose="00000400000000000000" pitchFamily="2" charset="-78"/>
              </a:rPr>
              <a:t> و همچنین ایجاد شرایطی که بیمار در آن </a:t>
            </a:r>
            <a:r>
              <a:rPr lang="fa-IR" b="0" i="0" u="none" strike="noStrike" baseline="0" dirty="0">
                <a:solidFill>
                  <a:srgbClr val="FF0000"/>
                </a:solidFill>
                <a:cs typeface="B Nazanin" panose="00000400000000000000" pitchFamily="2" charset="-78"/>
              </a:rPr>
              <a:t>احساس آرامش </a:t>
            </a:r>
            <a:r>
              <a:rPr lang="fa-IR" b="0" i="0" u="none" strike="noStrike" baseline="0" dirty="0">
                <a:solidFill>
                  <a:srgbClr val="000000"/>
                </a:solidFill>
                <a:cs typeface="B Nazanin" panose="00000400000000000000" pitchFamily="2" charset="-78"/>
              </a:rPr>
              <a:t>داشته باشد امری ضروری است</a:t>
            </a:r>
            <a:r>
              <a:rPr lang="en-US" b="0" i="0" u="none" strike="noStrike" baseline="0" dirty="0">
                <a:solidFill>
                  <a:srgbClr val="000000"/>
                </a:solidFill>
                <a:cs typeface="B Nazanin" panose="00000400000000000000" pitchFamily="2" charset="-78"/>
              </a:rPr>
              <a:t>.</a:t>
            </a:r>
          </a:p>
          <a:p>
            <a:pPr marR="0" lvl="0" rtl="1"/>
            <a:r>
              <a:rPr lang="fa-IR" b="0" i="0" u="none" strike="noStrike" baseline="0" dirty="0">
                <a:solidFill>
                  <a:srgbClr val="000000"/>
                </a:solidFill>
                <a:cs typeface="B Nazanin" panose="00000400000000000000" pitchFamily="2" charset="-78"/>
              </a:rPr>
              <a:t>در ضمن یکی دیگر از اصول اولیه،توجه کامل به بیمار است به این صورت که </a:t>
            </a:r>
            <a:r>
              <a:rPr lang="fa-IR" b="0" i="0" u="none" strike="noStrike" baseline="0" dirty="0">
                <a:solidFill>
                  <a:srgbClr val="FF0000"/>
                </a:solidFill>
                <a:cs typeface="B Nazanin" panose="00000400000000000000" pitchFamily="2" charset="-78"/>
              </a:rPr>
              <a:t>تلفن همراه </a:t>
            </a:r>
            <a:r>
              <a:rPr lang="fa-IR" b="0" i="0" u="none" strike="noStrike" baseline="0" dirty="0">
                <a:solidFill>
                  <a:srgbClr val="000000"/>
                </a:solidFill>
                <a:cs typeface="B Nazanin" panose="00000400000000000000" pitchFamily="2" charset="-78"/>
              </a:rPr>
              <a:t>را در حالت بی صدا قرار دهیم و یا از </a:t>
            </a:r>
            <a:r>
              <a:rPr lang="fa-IR" b="0" i="0" u="none" strike="noStrike" baseline="0" dirty="0">
                <a:solidFill>
                  <a:srgbClr val="FF0000"/>
                </a:solidFill>
                <a:cs typeface="B Nazanin" panose="00000400000000000000" pitchFamily="2" charset="-78"/>
              </a:rPr>
              <a:t>دیگران(به عنوان مثال منشی مطب) درخواست کنیم</a:t>
            </a:r>
            <a:r>
              <a:rPr lang="fa-IR" b="0" i="0" u="none" strike="noStrike" baseline="0" dirty="0">
                <a:solidFill>
                  <a:srgbClr val="000000"/>
                </a:solidFill>
                <a:cs typeface="B Nazanin" panose="00000400000000000000" pitchFamily="2" charset="-78"/>
              </a:rPr>
              <a:t> که در مدت گفت و گو با بیمار،خللی در مصاحبه ایجاد نکنند. </a:t>
            </a:r>
          </a:p>
          <a:p>
            <a:pPr marR="0" lvl="0" rtl="1"/>
            <a:r>
              <a:rPr lang="fa-IR" b="0" i="0" u="none" strike="noStrike" baseline="0" dirty="0">
                <a:solidFill>
                  <a:srgbClr val="000000"/>
                </a:solidFill>
                <a:cs typeface="B Nazanin" panose="00000400000000000000" pitchFamily="2" charset="-78"/>
              </a:rPr>
              <a:t>به عنوان مثال یک پزشک بهتر است در مطب خود به صورت خصوصی و به دور از مزاحمت سایرین این گفت و گو را با بیمار انجام دهد. </a:t>
            </a:r>
          </a:p>
        </p:txBody>
      </p:sp>
    </p:spTree>
    <p:extLst>
      <p:ext uri="{BB962C8B-B14F-4D97-AF65-F5344CB8AC3E}">
        <p14:creationId xmlns:p14="http://schemas.microsoft.com/office/powerpoint/2010/main" val="49478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F498C-1B81-45EA-9A50-D37E4C3D882E}"/>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فراهم کردن پیش نیازها</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171E0175-08FE-4D63-B839-E69F1678FBEE}"/>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بنابراین تلاش نماییم تا به </a:t>
            </a:r>
            <a:r>
              <a:rPr lang="fa-IR" b="0" i="0" u="none" strike="noStrike" baseline="0" dirty="0">
                <a:solidFill>
                  <a:srgbClr val="FF0000"/>
                </a:solidFill>
                <a:cs typeface="B Nazanin" panose="00000400000000000000" pitchFamily="2" charset="-78"/>
              </a:rPr>
              <a:t>دو اصل اساسی </a:t>
            </a:r>
            <a:r>
              <a:rPr lang="fa-IR" b="0" i="0" u="none" strike="noStrike" baseline="0" dirty="0">
                <a:solidFill>
                  <a:srgbClr val="000000"/>
                </a:solidFill>
                <a:cs typeface="B Nazanin" panose="00000400000000000000" pitchFamily="2" charset="-78"/>
              </a:rPr>
              <a:t>در این زمینه توجه داشته باشیم:</a:t>
            </a:r>
          </a:p>
          <a:p>
            <a:pPr marR="0" lvl="0" rtl="1"/>
            <a:endParaRPr lang="fa-IR" b="0" i="0" u="none" strike="noStrike" baseline="0" dirty="0">
              <a:solidFill>
                <a:srgbClr val="000000"/>
              </a:solidFill>
              <a:cs typeface="B Nazanin" panose="00000400000000000000" pitchFamily="2" charset="-78"/>
            </a:endParaRPr>
          </a:p>
          <a:p>
            <a:pPr marL="1428750" marR="7200" lvl="2" indent="-514350">
              <a:buFont typeface="+mj-lt"/>
              <a:buAutoNum type="arabicPeriod"/>
            </a:pPr>
            <a:r>
              <a:rPr lang="fa-IR" sz="3200" b="0" i="0" u="none" strike="noStrike" baseline="0" dirty="0">
                <a:solidFill>
                  <a:srgbClr val="000000"/>
                </a:solidFill>
                <a:cs typeface="B Nazanin" panose="00000400000000000000" pitchFamily="2" charset="-78"/>
              </a:rPr>
              <a:t>ایجاد محیطی امن برای بیمار</a:t>
            </a:r>
          </a:p>
          <a:p>
            <a:pPr marL="1428750" lvl="2" indent="-514350">
              <a:buFont typeface="+mj-lt"/>
              <a:buAutoNum type="arabicPeriod"/>
            </a:pPr>
            <a:r>
              <a:rPr lang="fa-IR" sz="3200" b="0" i="0" u="none" strike="noStrike" baseline="0" dirty="0">
                <a:solidFill>
                  <a:srgbClr val="000000"/>
                </a:solidFill>
                <a:cs typeface="B Nazanin" panose="00000400000000000000" pitchFamily="2" charset="-78"/>
              </a:rPr>
              <a:t>توجه و تمرکز کامل بر صحبت های بیمار</a:t>
            </a:r>
            <a:endParaRPr lang="en-US" sz="3200"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2504842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7F10D-3AC6-402F-8C7E-8EF94A928D60}"/>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ارزیابی کردن اطلاعات بیمار</a:t>
            </a:r>
            <a:endParaRPr lang="en-US" b="0" i="0" u="none" strike="noStrike" kern="1400" baseline="0">
              <a:solidFill>
                <a:srgbClr val="273F5B"/>
              </a:solidFill>
              <a:latin typeface="behdad"/>
              <a:cs typeface="B Titr" panose="00000700000000000000" pitchFamily="2" charset="-78"/>
            </a:endParaRPr>
          </a:p>
        </p:txBody>
      </p:sp>
      <p:sp>
        <p:nvSpPr>
          <p:cNvPr id="3" name="Text Placeholder 2">
            <a:extLst>
              <a:ext uri="{FF2B5EF4-FFF2-40B4-BE49-F238E27FC236}">
                <a16:creationId xmlns:a16="http://schemas.microsoft.com/office/drawing/2014/main" id="{6E73EC65-E7A7-4328-B06E-C05EB7992CF3}"/>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دانش بیماران در خصوص بیماری خود متفاوت است.</a:t>
            </a:r>
          </a:p>
          <a:p>
            <a:pPr marR="0" lvl="0" rtl="1"/>
            <a:r>
              <a:rPr lang="fa-IR" b="0" i="0" u="none" strike="noStrike" baseline="0" dirty="0">
                <a:solidFill>
                  <a:srgbClr val="000000"/>
                </a:solidFill>
                <a:cs typeface="B Nazanin" panose="00000400000000000000" pitchFamily="2" charset="-78"/>
              </a:rPr>
              <a:t>عده ای به دلایل شخصی بر تمامی جزییات بیماری خود</a:t>
            </a:r>
            <a:r>
              <a:rPr lang="fa-IR" b="0" i="0" u="none" strike="noStrike" baseline="0" dirty="0">
                <a:solidFill>
                  <a:srgbClr val="000000"/>
                </a:solidFill>
                <a:latin typeface="Calibri" panose="020F0502020204030204" pitchFamily="34" charset="0"/>
                <a:cs typeface="B Nazanin" panose="00000400000000000000" pitchFamily="2" charset="-78"/>
              </a:rPr>
              <a:t>  احاطه دارند. </a:t>
            </a:r>
            <a:r>
              <a:rPr lang="fa-IR" b="0" i="0" u="none" strike="noStrike" baseline="0" dirty="0">
                <a:solidFill>
                  <a:srgbClr val="FF0000"/>
                </a:solidFill>
                <a:latin typeface="Calibri" panose="020F0502020204030204" pitchFamily="34" charset="0"/>
                <a:cs typeface="B Nazanin" panose="00000400000000000000" pitchFamily="2" charset="-78"/>
              </a:rPr>
              <a:t>اما </a:t>
            </a:r>
            <a:r>
              <a:rPr lang="fa-IR" b="0" i="0" u="none" strike="noStrike" baseline="0" dirty="0">
                <a:solidFill>
                  <a:srgbClr val="000000"/>
                </a:solidFill>
                <a:latin typeface="Calibri" panose="020F0502020204030204" pitchFamily="34" charset="0"/>
                <a:cs typeface="B Nazanin" panose="00000400000000000000" pitchFamily="2" charset="-78"/>
              </a:rPr>
              <a:t>تعدادی از بیماران هم هستند که اطلاعات کمی دارند. </a:t>
            </a:r>
          </a:p>
          <a:p>
            <a:pPr marR="0" lvl="0" rtl="1"/>
            <a:r>
              <a:rPr lang="fa-IR" b="0" i="0" u="none" strike="noStrike" baseline="0" dirty="0">
                <a:solidFill>
                  <a:srgbClr val="000000"/>
                </a:solidFill>
                <a:cs typeface="B Nazanin" panose="00000400000000000000" pitchFamily="2" charset="-78"/>
              </a:rPr>
              <a:t>بنابراین لازم است که ابتدا </a:t>
            </a:r>
            <a:r>
              <a:rPr lang="fa-IR" b="0" i="0" u="none" strike="noStrike" baseline="0" dirty="0">
                <a:solidFill>
                  <a:srgbClr val="FF0000"/>
                </a:solidFill>
                <a:cs typeface="B Nazanin" panose="00000400000000000000" pitchFamily="2" charset="-78"/>
              </a:rPr>
              <a:t>ارزیابی در خصوص دانش بیمار </a:t>
            </a:r>
            <a:r>
              <a:rPr lang="fa-IR" b="0" i="0" u="none" strike="noStrike" baseline="0" dirty="0">
                <a:solidFill>
                  <a:srgbClr val="000000"/>
                </a:solidFill>
                <a:cs typeface="B Nazanin" panose="00000400000000000000" pitchFamily="2" charset="-78"/>
              </a:rPr>
              <a:t>صورت گیرد. به عنوان مثال پزشک می تواند سوال نماید که</a:t>
            </a:r>
            <a:r>
              <a:rPr lang="en-US" b="0" i="0" u="none" strike="noStrike" baseline="0" dirty="0">
                <a:solidFill>
                  <a:srgbClr val="000000"/>
                </a:solidFill>
                <a:cs typeface="B Nazanin" panose="00000400000000000000" pitchFamily="2" charset="-78"/>
              </a:rPr>
              <a:t>:</a:t>
            </a:r>
          </a:p>
          <a:p>
            <a:pPr marL="971550" marR="7200" lvl="1" indent="-514350">
              <a:buFont typeface="+mj-lt"/>
              <a:buAutoNum type="arabicPeriod"/>
            </a:pPr>
            <a:r>
              <a:rPr lang="fa-IR" sz="2800" b="0" i="0" u="none" strike="noStrike" baseline="0" dirty="0">
                <a:solidFill>
                  <a:srgbClr val="000000"/>
                </a:solidFill>
                <a:cs typeface="B Nazanin" panose="00000400000000000000" pitchFamily="2" charset="-78"/>
              </a:rPr>
              <a:t>در مورد بیماری خود </a:t>
            </a:r>
            <a:r>
              <a:rPr lang="fa-IR" sz="2800" b="0" i="0" u="none" strike="noStrike" baseline="0" dirty="0">
                <a:solidFill>
                  <a:srgbClr val="FF0000"/>
                </a:solidFill>
                <a:cs typeface="B Nazanin" panose="00000400000000000000" pitchFamily="2" charset="-78"/>
              </a:rPr>
              <a:t>چه میدانید</a:t>
            </a:r>
            <a:r>
              <a:rPr lang="fa-IR" sz="2800" b="0" i="0" u="none" strike="noStrike" baseline="0" dirty="0">
                <a:solidFill>
                  <a:srgbClr val="000000"/>
                </a:solidFill>
                <a:cs typeface="B Nazanin" panose="00000400000000000000" pitchFamily="2" charset="-78"/>
              </a:rPr>
              <a:t>؟</a:t>
            </a:r>
          </a:p>
          <a:p>
            <a:pPr marL="971550" lvl="1" indent="-514350">
              <a:buFont typeface="+mj-lt"/>
              <a:buAutoNum type="arabicPeriod"/>
            </a:pPr>
            <a:r>
              <a:rPr lang="fa-IR" sz="2800" b="0" i="0" u="none" strike="noStrike" baseline="0" dirty="0">
                <a:solidFill>
                  <a:srgbClr val="FF0000"/>
                </a:solidFill>
                <a:cs typeface="B Nazanin" panose="00000400000000000000" pitchFamily="2" charset="-78"/>
              </a:rPr>
              <a:t>آیا سوالی </a:t>
            </a:r>
            <a:r>
              <a:rPr lang="fa-IR" b="0" i="0" u="none" strike="noStrike" baseline="0" dirty="0">
                <a:solidFill>
                  <a:srgbClr val="FF0000"/>
                </a:solidFill>
                <a:cs typeface="B Nazanin" panose="00000400000000000000" pitchFamily="2" charset="-78"/>
              </a:rPr>
              <a:t>در ذهن </a:t>
            </a:r>
            <a:r>
              <a:rPr lang="fa-IR" b="0" i="0" u="none" strike="noStrike" baseline="0" dirty="0">
                <a:solidFill>
                  <a:srgbClr val="000000"/>
                </a:solidFill>
                <a:cs typeface="B Nazanin" panose="00000400000000000000" pitchFamily="2" charset="-78"/>
              </a:rPr>
              <a:t>شما هست که در مورد بیماریتان هنوز پاسخ داده نشده باشد؟</a:t>
            </a:r>
          </a:p>
          <a:p>
            <a:pPr marL="971550" lvl="1" indent="-514350">
              <a:buFont typeface="+mj-lt"/>
              <a:buAutoNum type="arabicPeriod"/>
            </a:pPr>
            <a:endParaRPr lang="fa-IR" b="0" i="0" u="none" strike="noStrike" baseline="0" dirty="0">
              <a:solidFill>
                <a:srgbClr val="000000"/>
              </a:solidFill>
              <a:cs typeface="B Nazanin" panose="00000400000000000000" pitchFamily="2" charset="-78"/>
            </a:endParaRPr>
          </a:p>
          <a:p>
            <a:pPr marR="0" lvl="0" rtl="1"/>
            <a:r>
              <a:rPr lang="fa-IR" b="0" i="0" u="none" strike="noStrike" baseline="0" dirty="0">
                <a:solidFill>
                  <a:srgbClr val="000000"/>
                </a:solidFill>
                <a:cs typeface="B Nazanin" panose="00000400000000000000" pitchFamily="2" charset="-78"/>
              </a:rPr>
              <a:t>با این روش می توان </a:t>
            </a:r>
            <a:r>
              <a:rPr lang="fa-IR" b="0" i="0" u="none" strike="noStrike" baseline="0" dirty="0">
                <a:solidFill>
                  <a:srgbClr val="FF0000"/>
                </a:solidFill>
                <a:cs typeface="B Nazanin" panose="00000400000000000000" pitchFamily="2" charset="-78"/>
              </a:rPr>
              <a:t>عملکرد هوشمندانه تری </a:t>
            </a:r>
            <a:r>
              <a:rPr lang="fa-IR" b="0" i="0" u="none" strike="noStrike" baseline="0" dirty="0">
                <a:solidFill>
                  <a:srgbClr val="000000"/>
                </a:solidFill>
                <a:cs typeface="B Nazanin" panose="00000400000000000000" pitchFamily="2" charset="-78"/>
              </a:rPr>
              <a:t>را در رابطه با دادن خبر بد به بیمار پیش گرفت</a:t>
            </a:r>
            <a:r>
              <a:rPr lang="en-US" b="0" i="0" u="none" strike="noStrike" baseline="0" dirty="0">
                <a:solidFill>
                  <a:srgbClr val="000000"/>
                </a:solidFill>
                <a:cs typeface="B Nazanin" panose="00000400000000000000" pitchFamily="2" charset="-78"/>
              </a:rPr>
              <a:t>.</a:t>
            </a:r>
            <a:endParaRPr lang="en-US"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3148872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AB4BF-73CC-4361-9BE5-67ECAC35C84F}"/>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ارائه اطلاعات به اندازه ای که بیمار می خواهد</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8E07FDC3-E337-4F48-AE78-E64236938DF3}"/>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تعدادی بیماران تمایل دارند تا </a:t>
            </a:r>
            <a:r>
              <a:rPr lang="fa-IR" b="0" i="0" u="none" strike="noStrike" baseline="0" dirty="0">
                <a:solidFill>
                  <a:srgbClr val="FF0000"/>
                </a:solidFill>
                <a:cs typeface="B Nazanin" panose="00000400000000000000" pitchFamily="2" charset="-78"/>
              </a:rPr>
              <a:t>تمامی اطلاعات </a:t>
            </a:r>
            <a:r>
              <a:rPr lang="fa-IR" b="0" i="0" u="none" strike="noStrike" baseline="0" dirty="0">
                <a:solidFill>
                  <a:srgbClr val="000000"/>
                </a:solidFill>
                <a:cs typeface="B Nazanin" panose="00000400000000000000" pitchFamily="2" charset="-78"/>
              </a:rPr>
              <a:t>در مورد بیماری به آنها گفته شود ولی عده ای دیگر</a:t>
            </a:r>
            <a:r>
              <a:rPr lang="fa-IR" b="0" i="0" u="none" strike="noStrike" baseline="0" dirty="0">
                <a:solidFill>
                  <a:srgbClr val="FF0000"/>
                </a:solidFill>
                <a:cs typeface="B Nazanin" panose="00000400000000000000" pitchFamily="2" charset="-78"/>
              </a:rPr>
              <a:t> بر خلاف آن </a:t>
            </a:r>
            <a:r>
              <a:rPr lang="fa-IR" b="0" i="0" u="none" strike="noStrike" baseline="0" dirty="0">
                <a:solidFill>
                  <a:srgbClr val="000000"/>
                </a:solidFill>
                <a:cs typeface="B Nazanin" panose="00000400000000000000" pitchFamily="2" charset="-78"/>
              </a:rPr>
              <a:t>هستند.</a:t>
            </a:r>
          </a:p>
          <a:p>
            <a:pPr marR="0" lvl="0" rtl="1"/>
            <a:r>
              <a:rPr lang="fa-IR" b="0" i="0" u="none" strike="noStrike" baseline="0" dirty="0">
                <a:solidFill>
                  <a:srgbClr val="000000"/>
                </a:solidFill>
                <a:cs typeface="B Nazanin" panose="00000400000000000000" pitchFamily="2" charset="-78"/>
              </a:rPr>
              <a:t> در واقع اصلاً </a:t>
            </a:r>
            <a:r>
              <a:rPr lang="fa-IR" b="0" i="0" u="none" strike="noStrike" baseline="0" dirty="0">
                <a:solidFill>
                  <a:srgbClr val="FF0000"/>
                </a:solidFill>
                <a:cs typeface="B Nazanin" panose="00000400000000000000" pitchFamily="2" charset="-78"/>
              </a:rPr>
              <a:t>فرمول قطعی و واحدی در این خصوص وجود ندارد </a:t>
            </a:r>
            <a:r>
              <a:rPr lang="fa-IR" b="0" i="0" u="none" strike="noStrike" baseline="0" dirty="0">
                <a:solidFill>
                  <a:srgbClr val="000000"/>
                </a:solidFill>
                <a:cs typeface="B Nazanin" panose="00000400000000000000" pitchFamily="2" charset="-78"/>
              </a:rPr>
              <a:t>و تصمیم گیری در این باره بر اساس </a:t>
            </a:r>
            <a:r>
              <a:rPr lang="fa-IR" b="0" i="0" u="none" strike="noStrike" baseline="0" dirty="0">
                <a:solidFill>
                  <a:srgbClr val="FF0000"/>
                </a:solidFill>
                <a:cs typeface="B Nazanin" panose="00000400000000000000" pitchFamily="2" charset="-78"/>
              </a:rPr>
              <a:t>خواست بیمار و همچنین تشخیص پزشک </a:t>
            </a:r>
            <a:r>
              <a:rPr lang="fa-IR" b="0" i="0" u="none" strike="noStrike" baseline="0" dirty="0">
                <a:solidFill>
                  <a:srgbClr val="000000"/>
                </a:solidFill>
                <a:cs typeface="B Nazanin" panose="00000400000000000000" pitchFamily="2" charset="-78"/>
              </a:rPr>
              <a:t>می باشد.</a:t>
            </a:r>
          </a:p>
          <a:p>
            <a:pPr marR="0" lvl="0" rtl="1"/>
            <a:endParaRPr lang="fa-IR" b="0" i="0" u="none" strike="noStrike" baseline="0" dirty="0">
              <a:solidFill>
                <a:srgbClr val="000000"/>
              </a:solidFill>
              <a:cs typeface="B Nazanin" panose="00000400000000000000" pitchFamily="2" charset="-78"/>
            </a:endParaRPr>
          </a:p>
          <a:p>
            <a:pPr marR="0" lvl="0" rtl="1"/>
            <a:r>
              <a:rPr lang="fa-IR" b="0" i="0" u="none" strike="noStrike" baseline="0" dirty="0">
                <a:solidFill>
                  <a:srgbClr val="000000"/>
                </a:solidFill>
                <a:cs typeface="B Nazanin" panose="00000400000000000000" pitchFamily="2" charset="-78"/>
              </a:rPr>
              <a:t>بنابراین می توان در ابتدا از بیمار سوال پرسید که:</a:t>
            </a:r>
          </a:p>
          <a:p>
            <a:pPr marR="0" lvl="0" rtl="1"/>
            <a:r>
              <a:rPr lang="fa-IR" b="0" i="0" u="none" strike="noStrike" baseline="0" dirty="0">
                <a:solidFill>
                  <a:srgbClr val="000000"/>
                </a:solidFill>
                <a:cs typeface="B Nazanin" panose="00000400000000000000" pitchFamily="2" charset="-78"/>
              </a:rPr>
              <a:t> </a:t>
            </a:r>
            <a:r>
              <a:rPr lang="fa-IR" b="1" i="0" u="none" strike="noStrike" baseline="0" dirty="0">
                <a:solidFill>
                  <a:srgbClr val="FF0000"/>
                </a:solidFill>
                <a:cs typeface="B Nazanin" panose="00000400000000000000" pitchFamily="2" charset="-78"/>
              </a:rPr>
              <a:t>آیا</a:t>
            </a:r>
            <a:r>
              <a:rPr lang="fa-IR" b="0" i="0" u="none" strike="noStrike" baseline="0" dirty="0">
                <a:solidFill>
                  <a:srgbClr val="000000"/>
                </a:solidFill>
                <a:cs typeface="B Nazanin" panose="00000400000000000000" pitchFamily="2" charset="-78"/>
              </a:rPr>
              <a:t> وی می خواهد تمامی </a:t>
            </a:r>
            <a:r>
              <a:rPr lang="fa-IR" b="0" i="0" u="none" strike="noStrike" baseline="0" dirty="0">
                <a:solidFill>
                  <a:srgbClr val="FF0000"/>
                </a:solidFill>
                <a:cs typeface="B Nazanin" panose="00000400000000000000" pitchFamily="2" charset="-78"/>
              </a:rPr>
              <a:t>اطلاعات جزئی </a:t>
            </a:r>
            <a:r>
              <a:rPr lang="fa-IR" b="0" i="0" u="none" strike="noStrike" baseline="0" dirty="0">
                <a:solidFill>
                  <a:srgbClr val="000000"/>
                </a:solidFill>
                <a:cs typeface="B Nazanin" panose="00000400000000000000" pitchFamily="2" charset="-78"/>
              </a:rPr>
              <a:t>را در خصوص بیمار خود بداند </a:t>
            </a:r>
            <a:r>
              <a:rPr lang="fa-IR" b="0" i="0" u="none" strike="noStrike" baseline="0" dirty="0">
                <a:solidFill>
                  <a:srgbClr val="FF0000"/>
                </a:solidFill>
                <a:cs typeface="B Nazanin" panose="00000400000000000000" pitchFamily="2" charset="-78"/>
              </a:rPr>
              <a:t>یا اینکه </a:t>
            </a:r>
            <a:r>
              <a:rPr lang="fa-IR" b="0" i="0" u="none" strike="noStrike" baseline="0" dirty="0">
                <a:solidFill>
                  <a:srgbClr val="000000"/>
                </a:solidFill>
                <a:cs typeface="B Nazanin" panose="00000400000000000000" pitchFamily="2" charset="-78"/>
              </a:rPr>
              <a:t>می خواهد تنها یک </a:t>
            </a:r>
            <a:r>
              <a:rPr lang="fa-IR" b="0" i="0" u="none" strike="noStrike" baseline="0" dirty="0">
                <a:solidFill>
                  <a:srgbClr val="FF0000"/>
                </a:solidFill>
                <a:cs typeface="B Nazanin" panose="00000400000000000000" pitchFamily="2" charset="-78"/>
              </a:rPr>
              <a:t>تصویر کلی </a:t>
            </a:r>
            <a:r>
              <a:rPr lang="fa-IR" b="0" i="0" u="none" strike="noStrike" baseline="0" dirty="0">
                <a:solidFill>
                  <a:srgbClr val="000000"/>
                </a:solidFill>
                <a:cs typeface="B Nazanin" panose="00000400000000000000" pitchFamily="2" charset="-78"/>
              </a:rPr>
              <a:t>از بیمار خود در ذهن داشته باشد.</a:t>
            </a:r>
            <a:endParaRPr lang="en-US"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299104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2C222-6F1F-4235-96AA-748972D7D53F}"/>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شکستن خبر به قسمت های کوچکتر</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FE85D046-A960-4AB4-817D-655809AB5C49}"/>
              </a:ext>
            </a:extLst>
          </p:cNvPr>
          <p:cNvSpPr>
            <a:spLocks noGrp="1"/>
          </p:cNvSpPr>
          <p:nvPr>
            <p:ph type="body" idx="1"/>
          </p:nvPr>
        </p:nvSpPr>
        <p:spPr/>
        <p:txBody>
          <a:bodyPr/>
          <a:lstStyle/>
          <a:p>
            <a:pPr algn="r" rtl="1">
              <a:lnSpc>
                <a:spcPct val="150000"/>
              </a:lnSpc>
              <a:spcBef>
                <a:spcPts val="200"/>
              </a:spcBef>
            </a:pPr>
            <a:r>
              <a:rPr lang="fa-IR"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اگر خبر بد به صورت </a:t>
            </a:r>
            <a:r>
              <a:rPr lang="fa-IR" b="1"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کم کم </a:t>
            </a:r>
            <a:r>
              <a:rPr lang="fa-IR"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به بیمار گفته شود </a:t>
            </a:r>
            <a:r>
              <a:rPr lang="fa-IR" b="1"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پذیرش آن راحت تر </a:t>
            </a:r>
            <a:r>
              <a:rPr lang="fa-IR"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خواهد بود.</a:t>
            </a:r>
          </a:p>
          <a:p>
            <a:pPr algn="r" rtl="1">
              <a:lnSpc>
                <a:spcPct val="150000"/>
              </a:lnSpc>
              <a:spcBef>
                <a:spcPts val="200"/>
              </a:spcBef>
            </a:pPr>
            <a:endParaRPr lang="en-US"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endParaRPr>
          </a:p>
          <a:p>
            <a:pPr algn="r" rtl="1">
              <a:lnSpc>
                <a:spcPct val="150000"/>
              </a:lnSpc>
              <a:spcBef>
                <a:spcPts val="200"/>
              </a:spcBef>
            </a:pPr>
            <a:r>
              <a:rPr lang="fa-IR"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rPr>
              <a:t>در واقع سعی نماییم تا فرصتی را برای بیمار به وجود آوریم </a:t>
            </a:r>
            <a:r>
              <a:rPr lang="fa-IR" b="1" dirty="0">
                <a:solidFill>
                  <a:srgbClr val="FF0000"/>
                </a:solidFill>
                <a:effectLst/>
                <a:latin typeface="Calibri Light" panose="020F0302020204030204" pitchFamily="34" charset="0"/>
                <a:ea typeface="Times New Roman" panose="02020603050405020304" pitchFamily="18" charset="0"/>
                <a:cs typeface="B Nazanin" panose="00000400000000000000" pitchFamily="2" charset="-78"/>
              </a:rPr>
              <a:t>تا پذیرش صحبت های ما برای او امکان پذیرتر باشد</a:t>
            </a:r>
            <a:r>
              <a:rPr lang="fa-IR" b="1" dirty="0">
                <a:solidFill>
                  <a:srgbClr val="FF0000"/>
                </a:solidFill>
                <a:effectLst/>
                <a:latin typeface="behdad"/>
                <a:ea typeface="Times New Roman" panose="02020603050405020304" pitchFamily="18" charset="0"/>
                <a:cs typeface="B Nazanin" panose="00000400000000000000" pitchFamily="2" charset="-78"/>
              </a:rPr>
              <a:t>.</a:t>
            </a:r>
            <a:endParaRPr lang="en-US" b="1" dirty="0">
              <a:solidFill>
                <a:srgbClr val="000000"/>
              </a:solidFill>
              <a:effectLst/>
              <a:latin typeface="Calibri Light" panose="020F0302020204030204" pitchFamily="34" charset="0"/>
              <a:ea typeface="Times New Roman" panose="02020603050405020304" pitchFamily="18" charset="0"/>
              <a:cs typeface="B Nazanin" panose="00000400000000000000" pitchFamily="2" charset="-78"/>
            </a:endParaRPr>
          </a:p>
          <a:p>
            <a:endParaRPr lang="fa-IR" dirty="0">
              <a:cs typeface="B Nazanin" panose="00000400000000000000" pitchFamily="2" charset="-78"/>
            </a:endParaRPr>
          </a:p>
        </p:txBody>
      </p:sp>
    </p:spTree>
    <p:extLst>
      <p:ext uri="{BB962C8B-B14F-4D97-AF65-F5344CB8AC3E}">
        <p14:creationId xmlns:p14="http://schemas.microsoft.com/office/powerpoint/2010/main" val="3466885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86EC-36BA-4F57-B2E1-7BBBF60E61B0}"/>
              </a:ext>
            </a:extLst>
          </p:cNvPr>
          <p:cNvSpPr>
            <a:spLocks noGrp="1"/>
          </p:cNvSpPr>
          <p:nvPr>
            <p:ph type="title"/>
          </p:nvPr>
        </p:nvSpPr>
        <p:spPr/>
        <p:txBody>
          <a:bodyPr/>
          <a:lstStyle/>
          <a:p>
            <a:pPr marR="0" rtl="1"/>
            <a:r>
              <a:rPr lang="fa-IR" b="0" i="0" u="none" strike="noStrike" kern="1400" baseline="0">
                <a:solidFill>
                  <a:srgbClr val="7030A0"/>
                </a:solidFill>
                <a:cs typeface="B Titr" panose="00000700000000000000" pitchFamily="2" charset="-78"/>
              </a:rPr>
              <a:t>چه چیزی به بیمار بگویم؟</a:t>
            </a:r>
            <a:endParaRPr lang="fa-IR" b="0" i="0" u="none" strike="noStrike" kern="1400" baseline="0">
              <a:solidFill>
                <a:srgbClr val="273F5B"/>
              </a:solidFill>
              <a:cs typeface="B Titr" panose="00000700000000000000" pitchFamily="2" charset="-78"/>
            </a:endParaRPr>
          </a:p>
        </p:txBody>
      </p:sp>
      <p:sp>
        <p:nvSpPr>
          <p:cNvPr id="3" name="Text Placeholder 2">
            <a:extLst>
              <a:ext uri="{FF2B5EF4-FFF2-40B4-BE49-F238E27FC236}">
                <a16:creationId xmlns:a16="http://schemas.microsoft.com/office/drawing/2014/main" id="{D34F8D90-794E-4ACC-AB2E-CB2EE99BEB59}"/>
              </a:ext>
            </a:extLst>
          </p:cNvPr>
          <p:cNvSpPr>
            <a:spLocks noGrp="1"/>
          </p:cNvSpPr>
          <p:nvPr>
            <p:ph type="body" idx="1"/>
          </p:nvPr>
        </p:nvSpPr>
        <p:spPr/>
        <p:txBody>
          <a:bodyPr/>
          <a:lstStyle/>
          <a:p>
            <a:pPr marR="0" lvl="0" rtl="1"/>
            <a:r>
              <a:rPr lang="fa-IR" b="0" i="0" u="none" strike="noStrike" baseline="0" dirty="0">
                <a:solidFill>
                  <a:srgbClr val="000000"/>
                </a:solidFill>
                <a:cs typeface="B Nazanin" panose="00000400000000000000" pitchFamily="2" charset="-78"/>
              </a:rPr>
              <a:t>در مورد سه موضوع زیر می توان با بیمار صحبت نمود </a:t>
            </a:r>
            <a:r>
              <a:rPr lang="fa-IR" b="1" i="0" u="none" strike="noStrike" baseline="0" dirty="0">
                <a:solidFill>
                  <a:srgbClr val="FF0000"/>
                </a:solidFill>
                <a:cs typeface="B Nazanin" panose="00000400000000000000" pitchFamily="2" charset="-78"/>
              </a:rPr>
              <a:t>تشخص، درمان و پیش آگهی</a:t>
            </a:r>
            <a:r>
              <a:rPr lang="fa-IR" b="0" i="0" u="none" strike="noStrike" baseline="0" dirty="0">
                <a:solidFill>
                  <a:srgbClr val="000000"/>
                </a:solidFill>
                <a:cs typeface="B Nazanin" panose="00000400000000000000" pitchFamily="2" charset="-78"/>
              </a:rPr>
              <a:t>.</a:t>
            </a:r>
          </a:p>
          <a:p>
            <a:pPr marR="0" lvl="0" rtl="1"/>
            <a:r>
              <a:rPr lang="fa-IR" b="0" i="0" u="none" strike="noStrike" baseline="0" dirty="0">
                <a:solidFill>
                  <a:srgbClr val="000000"/>
                </a:solidFill>
                <a:cs typeface="B Nazanin" panose="00000400000000000000" pitchFamily="2" charset="-78"/>
              </a:rPr>
              <a:t> البته </a:t>
            </a:r>
            <a:r>
              <a:rPr lang="fa-IR" b="0" i="0" u="none" strike="noStrike" baseline="0" dirty="0">
                <a:solidFill>
                  <a:srgbClr val="FF0000"/>
                </a:solidFill>
                <a:cs typeface="B Nazanin" panose="00000400000000000000" pitchFamily="2" charset="-78"/>
              </a:rPr>
              <a:t>اغلب بیماران </a:t>
            </a:r>
            <a:r>
              <a:rPr lang="fa-IR" b="0" i="0" u="none" strike="noStrike" baseline="0" dirty="0">
                <a:solidFill>
                  <a:srgbClr val="000000"/>
                </a:solidFill>
                <a:cs typeface="B Nazanin" panose="00000400000000000000" pitchFamily="2" charset="-78"/>
              </a:rPr>
              <a:t>تمایل دارند تا ابتدا در خصوص </a:t>
            </a:r>
            <a:r>
              <a:rPr lang="fa-IR" b="0" i="0" u="none" strike="noStrike" baseline="0" dirty="0">
                <a:solidFill>
                  <a:srgbClr val="FF0000"/>
                </a:solidFill>
                <a:cs typeface="B Nazanin" panose="00000400000000000000" pitchFamily="2" charset="-78"/>
              </a:rPr>
              <a:t>پیش آگهی بیماری </a:t>
            </a:r>
            <a:r>
              <a:rPr lang="fa-IR" b="0" i="0" u="none" strike="noStrike" baseline="0" dirty="0">
                <a:solidFill>
                  <a:srgbClr val="000000"/>
                </a:solidFill>
                <a:cs typeface="B Nazanin" panose="00000400000000000000" pitchFamily="2" charset="-78"/>
              </a:rPr>
              <a:t>خود اطلاعاتی به دست آورند.</a:t>
            </a:r>
          </a:p>
          <a:p>
            <a:pPr marR="0" lvl="0" rtl="1"/>
            <a:r>
              <a:rPr lang="fa-IR" b="0" i="0" u="none" strike="noStrike" baseline="0" dirty="0">
                <a:solidFill>
                  <a:srgbClr val="000000"/>
                </a:solidFill>
                <a:cs typeface="B Nazanin" panose="00000400000000000000" pitchFamily="2" charset="-78"/>
              </a:rPr>
              <a:t> به طور کلی توصیه می گردد که در یک جلسه در مورد یک و یا حداکثر دو مورد صحبت شود.</a:t>
            </a:r>
          </a:p>
          <a:p>
            <a:pPr marR="0" lvl="0" rtl="1"/>
            <a:r>
              <a:rPr lang="fa-IR" b="0" i="0" u="none" strike="noStrike" baseline="0" dirty="0">
                <a:solidFill>
                  <a:srgbClr val="000000"/>
                </a:solidFill>
                <a:cs typeface="B Nazanin" panose="00000400000000000000" pitchFamily="2" charset="-78"/>
              </a:rPr>
              <a:t>به عنوان مثال اگر قرار است که با بیماری صحبت نماییم که به وسیله بیوپسی، سرطان ریه وی تشخیص داده شده است می توان در دو حیطه ی زیر با وی در یک جلسه صحبت نمود</a:t>
            </a:r>
            <a:r>
              <a:rPr lang="en-US" b="0" i="0" u="none" strike="noStrike" baseline="0" dirty="0">
                <a:solidFill>
                  <a:srgbClr val="000000"/>
                </a:solidFill>
                <a:cs typeface="B Nazanin" panose="00000400000000000000" pitchFamily="2" charset="-78"/>
              </a:rPr>
              <a:t>.</a:t>
            </a:r>
          </a:p>
          <a:p>
            <a:pPr marR="7200" lvl="0" rtl="1"/>
            <a:r>
              <a:rPr lang="fa-IR" b="0" i="0" u="none" strike="noStrike" baseline="0" dirty="0">
                <a:solidFill>
                  <a:srgbClr val="000000"/>
                </a:solidFill>
                <a:cs typeface="B Nazanin" panose="00000400000000000000" pitchFamily="2" charset="-78"/>
              </a:rPr>
              <a:t>توضیح دادن نحوه </a:t>
            </a:r>
            <a:r>
              <a:rPr lang="fa-IR" b="0" i="0" u="none" strike="noStrike" baseline="0" dirty="0">
                <a:solidFill>
                  <a:srgbClr val="FF0000"/>
                </a:solidFill>
                <a:cs typeface="B Nazanin" panose="00000400000000000000" pitchFamily="2" charset="-78"/>
              </a:rPr>
              <a:t>تشخیص</a:t>
            </a:r>
            <a:r>
              <a:rPr lang="fa-IR" b="0" i="0" u="none" strike="noStrike" baseline="0" dirty="0">
                <a:solidFill>
                  <a:srgbClr val="000000"/>
                </a:solidFill>
                <a:cs typeface="B Nazanin" panose="00000400000000000000" pitchFamily="2" charset="-78"/>
              </a:rPr>
              <a:t> سرطان او</a:t>
            </a:r>
          </a:p>
          <a:p>
            <a:pPr marR="0" lvl="0" rtl="1"/>
            <a:r>
              <a:rPr lang="fa-IR" b="0" i="0" u="none" strike="noStrike" baseline="0" dirty="0">
                <a:solidFill>
                  <a:srgbClr val="000000"/>
                </a:solidFill>
                <a:cs typeface="B Nazanin" panose="00000400000000000000" pitchFamily="2" charset="-78"/>
              </a:rPr>
              <a:t>بحث کردن در مورد گزینه های مختلف </a:t>
            </a:r>
            <a:r>
              <a:rPr lang="fa-IR" b="0" i="0" u="none" strike="noStrike" baseline="0" dirty="0">
                <a:solidFill>
                  <a:srgbClr val="FF0000"/>
                </a:solidFill>
                <a:cs typeface="B Nazanin" panose="00000400000000000000" pitchFamily="2" charset="-78"/>
              </a:rPr>
              <a:t>درمان</a:t>
            </a:r>
            <a:endParaRPr lang="en-US" b="0" i="0" u="none" strike="noStrike" baseline="0" dirty="0">
              <a:solidFill>
                <a:srgbClr val="000000"/>
              </a:solidFill>
              <a:latin typeface="behdad"/>
              <a:cs typeface="B Nazanin" panose="00000400000000000000" pitchFamily="2" charset="-78"/>
            </a:endParaRPr>
          </a:p>
        </p:txBody>
      </p:sp>
    </p:spTree>
    <p:extLst>
      <p:ext uri="{BB962C8B-B14F-4D97-AF65-F5344CB8AC3E}">
        <p14:creationId xmlns:p14="http://schemas.microsoft.com/office/powerpoint/2010/main" val="3633254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Template>
  <TotalTime>19</TotalTime>
  <Words>1448</Words>
  <Application>Microsoft Office PowerPoint</Application>
  <PresentationFormat>Widescreen</PresentationFormat>
  <Paragraphs>86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behdad</vt:lpstr>
      <vt:lpstr>Calibri</vt:lpstr>
      <vt:lpstr>Calibri Light</vt:lpstr>
      <vt:lpstr>Tahoma</vt:lpstr>
      <vt:lpstr>Office Theme</vt:lpstr>
      <vt:lpstr>خبر بد</vt:lpstr>
      <vt:lpstr>مهارت گفتن خبر بد به بیمار</vt:lpstr>
      <vt:lpstr>مراحل دادن خبر بد به بیمار کدام است؟</vt:lpstr>
      <vt:lpstr>فراهم کردن پیش نیازها</vt:lpstr>
      <vt:lpstr>فراهم کردن پیش نیازها</vt:lpstr>
      <vt:lpstr>ارزیابی کردن اطلاعات بیمار</vt:lpstr>
      <vt:lpstr>ارائه اطلاعات به اندازه ای که بیمار می خواهد</vt:lpstr>
      <vt:lpstr>شکستن خبر به قسمت های کوچکتر</vt:lpstr>
      <vt:lpstr>چه چیزی به بیمار بگویم؟</vt:lpstr>
      <vt:lpstr>اهمیت دادن به احساسات بیمار</vt:lpstr>
      <vt:lpstr>اگر بیمار گریه کرد چه کار کنیم؟</vt:lpstr>
      <vt:lpstr>توجه به لحظه ی دادن خبر بد به بیمار</vt:lpstr>
      <vt:lpstr>توجه به اصل دلسوزی و نه همدردی</vt:lpstr>
      <vt:lpstr>احترام گذاشتن به جای ترحم</vt:lpstr>
      <vt:lpstr>بحث در مورد یک بیمار</vt:lpstr>
      <vt:lpstr>تحلیل مورد</vt:lpstr>
      <vt:lpstr>تحلیل مورد</vt:lpstr>
      <vt:lpstr>پایان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خبر بد</dc:title>
  <dc:creator>Lion</dc:creator>
  <cp:lastModifiedBy>Lion</cp:lastModifiedBy>
  <cp:revision>3</cp:revision>
  <dcterms:created xsi:type="dcterms:W3CDTF">2021-04-17T13:40:21Z</dcterms:created>
  <dcterms:modified xsi:type="dcterms:W3CDTF">2021-04-17T14:00:02Z</dcterms:modified>
</cp:coreProperties>
</file>